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12.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20.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notesSlide11.xml" ContentType="application/vnd.openxmlformats-officedocument.presentationml.notesSlide+xml"/>
  <Override PartName="/ppt/media/image47.jpeg" ContentType="image/jpe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7.png" ContentType="image/png"/>
  <Override PartName="/ppt/media/image16.jpeg" ContentType="image/jpeg"/>
  <Override PartName="/ppt/media/image12.jpeg" ContentType="image/jpeg"/>
  <Override PartName="/ppt/media/image10.jpeg" ContentType="image/jpeg"/>
  <Override PartName="/ppt/media/image39.png" ContentType="image/png"/>
  <Override PartName="/ppt/media/image14.png" ContentType="image/png"/>
  <Override PartName="/ppt/media/image38.png" ContentType="image/png"/>
  <Override PartName="/ppt/media/image13.png" ContentType="image/png"/>
  <Override PartName="/ppt/media/image6.jpeg" ContentType="image/jpeg"/>
  <Override PartName="/ppt/media/image15.png" ContentType="image/png"/>
  <Override PartName="/ppt/media/image5.jpeg" ContentType="image/jpe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9.jpeg" ContentType="image/jpe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7.jpeg" ContentType="image/jpe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3.png" ContentType="image/png"/>
  <Override PartName="/ppt/media/image34.png" ContentType="image/png"/>
  <Override PartName="/ppt/media/image35.png" ContentType="image/png"/>
  <Override PartName="/ppt/media/image11.png" ContentType="image/png"/>
  <Override PartName="/ppt/media/image8.jpeg" ContentType="image/jpeg"/>
  <Override PartName="/ppt/media/image36.png" ContentType="image/png"/>
  <Override PartName="/ppt/media/image2.png" ContentType="image/png"/>
  <Override PartName="/ppt/media/image1.png" ContentType="image/png"/>
  <Override PartName="/ppt/media/image4.png" ContentType="image/png"/>
  <Override PartName="/ppt/media/image3.png" ContentType="image/png"/>
  <Override PartName="/ppt/media/image31.jpeg" ContentType="image/jpeg"/>
  <Override PartName="/ppt/media/image32.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Arial"/>
              </a:rPr>
              <a:t>Cliquez pour </a:t>
            </a:r>
            <a:r>
              <a:rPr b="0" lang="en-US" sz="1800" spc="-1" strike="noStrike">
                <a:solidFill>
                  <a:srgbClr val="000000"/>
                </a:solidFill>
                <a:latin typeface="Arial"/>
              </a:rPr>
              <a:t>déplacer la diapo</a:t>
            </a:r>
            <a:endParaRPr b="0" lang="en-US" sz="1800" spc="-1" strike="noStrike">
              <a:solidFill>
                <a:srgbClr val="000000"/>
              </a:solidFill>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fr-FR" sz="2000" spc="-1" strike="noStrike">
                <a:latin typeface="Arial"/>
              </a:rPr>
              <a:t>Cliquez pour modifier le format des notes</a:t>
            </a:r>
            <a:endParaRPr b="0" lang="fr-FR"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fr-FR" sz="1400" spc="-1" strike="noStrike">
                <a:latin typeface="Times New Roman"/>
              </a:rPr>
              <a:t> </a:t>
            </a:r>
            <a:endParaRPr b="0" lang="fr-FR"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fr-FR" sz="1400" spc="-1" strike="noStrike">
                <a:latin typeface="Times New Roman"/>
              </a:rPr>
              <a:t> </a:t>
            </a:r>
            <a:endParaRPr b="0" lang="fr-FR"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fr-FR" sz="1400" spc="-1" strike="noStrike">
                <a:latin typeface="Times New Roman"/>
              </a:rPr>
              <a:t> </a:t>
            </a:r>
            <a:endParaRPr b="0" lang="fr-FR"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E514399-67E8-4B5E-B3E5-9E95D32AA826}" type="slidenum">
              <a:rPr b="0" lang="fr-FR" sz="1400" spc="-1" strike="noStrike">
                <a:latin typeface="Times New Roman"/>
              </a:rPr>
              <a:t>1</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sldImg"/>
          </p:nvPr>
        </p:nvSpPr>
        <p:spPr>
          <a:xfrm>
            <a:off x="216000" y="812520"/>
            <a:ext cx="7127280" cy="4008960"/>
          </a:xfrm>
          <a:prstGeom prst="rect">
            <a:avLst/>
          </a:prstGeom>
        </p:spPr>
      </p:sp>
      <p:sp>
        <p:nvSpPr>
          <p:cNvPr id="381" name="PlaceHolder 2"/>
          <p:cNvSpPr>
            <a:spLocks noGrp="1"/>
          </p:cNvSpPr>
          <p:nvPr>
            <p:ph type="body"/>
          </p:nvPr>
        </p:nvSpPr>
        <p:spPr>
          <a:xfrm>
            <a:off x="756000" y="5078520"/>
            <a:ext cx="6047640" cy="4811040"/>
          </a:xfrm>
          <a:prstGeom prst="rect">
            <a:avLst/>
          </a:prstGeom>
        </p:spPr>
        <p:txBody>
          <a:bodyPr lIns="0" rIns="0" tIns="0" bIns="0">
            <a:spAutoFit/>
          </a:bodyPr>
          <a:p>
            <a:r>
              <a:rPr b="0" lang="fr-FR" sz="2000" spc="-1" strike="noStrike">
                <a:latin typeface="Arial"/>
              </a:rPr>
              <a:t>Je m’appelle Jerome Lane, je suis docteur en Bioinformatique, avec 13 ans d’experiences professionnelle. </a:t>
            </a:r>
            <a:endParaRPr b="0" lang="fr-FR" sz="2000" spc="-1" strike="noStrike">
              <a:latin typeface="Arial"/>
            </a:endParaRPr>
          </a:p>
          <a:p>
            <a:endParaRPr b="0" lang="fr-FR" sz="2000" spc="-1" strike="noStrike">
              <a:latin typeface="Arial"/>
            </a:endParaRPr>
          </a:p>
          <a:p>
            <a:r>
              <a:rPr b="0" lang="fr-FR" sz="2000" spc="-1" strike="noStrike">
                <a:latin typeface="Arial"/>
                <a:ea typeface="Noto Sans CJK SC Regular"/>
              </a:rPr>
              <a:t>reprise d’une application existante affichant des donnees meteo comme support pour le développement de l</a:t>
            </a:r>
            <a:r>
              <a:rPr b="0" lang="fr-FR" sz="2000" spc="-1" strike="noStrike">
                <a:latin typeface="Arial"/>
                <a:ea typeface="Noto Sans CJK SC Regular"/>
              </a:rPr>
              <a:t>’interface graphique ainsi que l’intégration des différents composants du logiciel et tests unitaires.</a:t>
            </a:r>
            <a:r>
              <a:rPr b="0" lang="fr-FR" sz="2000" spc="-1" strike="noStrike">
                <a:latin typeface="Arial"/>
              </a:rPr>
              <a:t> </a:t>
            </a:r>
            <a:endParaRPr b="0" lang="fr-FR"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573120" y="1336680"/>
            <a:ext cx="6413040" cy="3607920"/>
          </a:xfrm>
          <a:prstGeom prst="rect">
            <a:avLst/>
          </a:prstGeom>
        </p:spPr>
      </p:sp>
      <p:sp>
        <p:nvSpPr>
          <p:cNvPr id="392"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Nous avons aussi utilises Github qui est un service de dépôt a distance de tous les fichiers du projets gérer par le système de contrôle de version appelé git. On y retrouve la documentation, ainsi qu’un bref descriptif de l’application et surtout le code source et les executables.</a:t>
            </a:r>
            <a:endParaRPr b="0" lang="fr-FR" sz="1200" spc="-1" strike="noStrike">
              <a:latin typeface="Arial"/>
            </a:endParaRPr>
          </a:p>
        </p:txBody>
      </p:sp>
      <p:sp>
        <p:nvSpPr>
          <p:cNvPr id="393"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DC87EFB2-D541-4FC5-9C76-009A6B86A88A}" type="slidenum">
              <a:rPr b="0" lang="fr-FR" sz="1200" spc="-1" strike="noStrike">
                <a:latin typeface="Times New Roman"/>
              </a:rPr>
              <a:t>&lt;numéro&gt;</a:t>
            </a:fld>
            <a:endParaRPr b="0" lang="fr-FR"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573120" y="1336680"/>
            <a:ext cx="6413040" cy="3607920"/>
          </a:xfrm>
          <a:prstGeom prst="rect">
            <a:avLst/>
          </a:prstGeom>
        </p:spPr>
      </p:sp>
      <p:sp>
        <p:nvSpPr>
          <p:cNvPr id="395"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Nous avons aussi utilise le logiciel Doxygen pour la documentation automatique du code et Qt creator pour l’implementation du code et les tests unitaires</a:t>
            </a:r>
            <a:endParaRPr b="0" lang="fr-FR" sz="1200" spc="-1" strike="noStrike">
              <a:latin typeface="Arial"/>
            </a:endParaRPr>
          </a:p>
        </p:txBody>
      </p:sp>
      <p:sp>
        <p:nvSpPr>
          <p:cNvPr id="396"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976070AD-FC27-43D0-BF44-38378122D5A8}" type="slidenum">
              <a:rPr b="0" lang="fr-FR" sz="1200" spc="-1" strike="noStrike">
                <a:latin typeface="Times New Roman"/>
              </a:rPr>
              <a:t>&lt;numéro&gt;</a:t>
            </a:fld>
            <a:endParaRPr b="0" lang="fr-FR"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573120" y="1336680"/>
            <a:ext cx="6413040" cy="3607920"/>
          </a:xfrm>
          <a:prstGeom prst="rect">
            <a:avLst/>
          </a:prstGeom>
        </p:spPr>
      </p:sp>
      <p:sp>
        <p:nvSpPr>
          <p:cNvPr id="398" name="PlaceHolder 2"/>
          <p:cNvSpPr>
            <a:spLocks noGrp="1"/>
          </p:cNvSpPr>
          <p:nvPr>
            <p:ph type="body"/>
          </p:nvPr>
        </p:nvSpPr>
        <p:spPr>
          <a:xfrm>
            <a:off x="755640" y="5145120"/>
            <a:ext cx="6048000" cy="4209840"/>
          </a:xfrm>
          <a:prstGeom prst="rect">
            <a:avLst/>
          </a:prstGeom>
        </p:spPr>
        <p:txBody>
          <a:bodyPr>
            <a:noAutofit/>
          </a:bodyPr>
          <a:p>
            <a:pPr marL="216000" indent="-216000">
              <a:lnSpc>
                <a:spcPct val="100000"/>
              </a:lnSpc>
            </a:pPr>
            <a:r>
              <a:rPr b="0" lang="fr-FR" sz="2000" spc="-1" strike="noStrike">
                <a:latin typeface="Arial"/>
              </a:rPr>
              <a:t>Les langages de programmation utilises sont de bas niveaux et donc idéaux pour le développement sur système embarque comme la Raspberry dont les ressources disponibles sont limitées. Le choix  des langages C et C++ s’explique donc pour cette raison ainsi que de par leur performance en temps d’execution. Compare aux langages interprétés tel que Java Python et Javascript. Nous avons utilises la librairie Qt du langage C++ ideale pour developper une interface graphique en l’alliant au QML, un langage déclaratif simple a programmer.</a:t>
            </a:r>
            <a:endParaRPr b="0" lang="fr-FR" sz="2000" spc="-1" strike="noStrike">
              <a:latin typeface="Arial"/>
            </a:endParaRPr>
          </a:p>
          <a:p>
            <a:pPr marL="216000" indent="-216000">
              <a:lnSpc>
                <a:spcPct val="100000"/>
              </a:lnSpc>
            </a:pPr>
            <a:endParaRPr b="0" lang="fr-FR" sz="2000" spc="-1" strike="noStrike">
              <a:latin typeface="Arial"/>
            </a:endParaRPr>
          </a:p>
          <a:p>
            <a:pPr marL="216000" indent="-216000">
              <a:lnSpc>
                <a:spcPct val="100000"/>
              </a:lnSpc>
            </a:pPr>
            <a:r>
              <a:rPr b="0" lang="fr-FR" sz="2000" spc="-1" strike="noStrike">
                <a:latin typeface="Arial"/>
              </a:rPr>
              <a:t>Nous avons automatise la compilation grâce l’outils qmake qui combiner avec l’editeur Qt creator facilite l’obtention d’un executale a partir de langage de programmations differents comme le C et C++.</a:t>
            </a:r>
            <a:endParaRPr b="0" lang="fr-FR" sz="2000" spc="-1" strike="noStrike">
              <a:latin typeface="Arial"/>
            </a:endParaRPr>
          </a:p>
          <a:p>
            <a:pPr marL="216000" indent="-216000">
              <a:lnSpc>
                <a:spcPct val="100000"/>
              </a:lnSpc>
            </a:pPr>
            <a:endParaRPr b="0" lang="fr-FR" sz="2000" spc="-1" strike="noStrike">
              <a:latin typeface="Arial"/>
            </a:endParaRPr>
          </a:p>
          <a:p>
            <a:pPr marL="216000" indent="-216000">
              <a:lnSpc>
                <a:spcPct val="100000"/>
              </a:lnSpc>
            </a:pPr>
            <a:r>
              <a:rPr b="0" lang="fr-FR" sz="2000" spc="-1" strike="noStrike">
                <a:latin typeface="Arial"/>
              </a:rPr>
              <a:t>Maintenant nous allons vous decrire les differents composants logiciel mis en œuvre pour la realisation du projet.</a:t>
            </a:r>
            <a:endParaRPr b="0" lang="fr-FR" sz="2000" spc="-1" strike="noStrike">
              <a:latin typeface="Arial"/>
            </a:endParaRPr>
          </a:p>
        </p:txBody>
      </p:sp>
      <p:sp>
        <p:nvSpPr>
          <p:cNvPr id="399"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AA5E4011-AE33-4C08-AC95-83A2566FFE90}" type="slidenum">
              <a:rPr b="0" lang="fr-FR" sz="1200" spc="-1" strike="noStrike">
                <a:latin typeface="Times New Roman"/>
              </a:rPr>
              <a:t>&lt;numéro&gt;</a:t>
            </a:fld>
            <a:endParaRPr b="0" lang="fr-FR"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573120" y="1336680"/>
            <a:ext cx="6413040" cy="3607920"/>
          </a:xfrm>
          <a:prstGeom prst="rect">
            <a:avLst/>
          </a:prstGeom>
        </p:spPr>
      </p:sp>
      <p:sp>
        <p:nvSpPr>
          <p:cNvPr id="401"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L’interface contient déjà les principaux éléments nécessaires pour l’affichage des données météorologique ainsi que des prévisions. </a:t>
            </a:r>
            <a:endParaRPr b="0" lang="fr-FR" sz="1200" spc="-1" strike="noStrike">
              <a:latin typeface="Arial"/>
            </a:endParaRPr>
          </a:p>
          <a:p>
            <a:pPr>
              <a:lnSpc>
                <a:spcPct val="100000"/>
              </a:lnSpc>
            </a:pPr>
            <a:endParaRPr b="0" lang="fr-FR" sz="1200" spc="-1" strike="noStrike">
              <a:latin typeface="Arial"/>
            </a:endParaRPr>
          </a:p>
        </p:txBody>
      </p:sp>
      <p:sp>
        <p:nvSpPr>
          <p:cNvPr id="402"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C2C2B3FE-A1C2-4BE1-89D5-775B9735C471}" type="slidenum">
              <a:rPr b="0" lang="fr-FR" sz="1200" spc="-1" strike="noStrike">
                <a:latin typeface="Times New Roman"/>
              </a:rPr>
              <a:t>&lt;numéro&gt;</a:t>
            </a:fld>
            <a:endParaRPr b="0" lang="fr-FR"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573120" y="1336680"/>
            <a:ext cx="6413040" cy="3607920"/>
          </a:xfrm>
          <a:prstGeom prst="rect">
            <a:avLst/>
          </a:prstGeom>
        </p:spPr>
      </p:sp>
      <p:sp>
        <p:nvSpPr>
          <p:cNvPr id="404" name="PlaceHolder 2"/>
          <p:cNvSpPr>
            <a:spLocks noGrp="1"/>
          </p:cNvSpPr>
          <p:nvPr>
            <p:ph type="body"/>
          </p:nvPr>
        </p:nvSpPr>
        <p:spPr>
          <a:xfrm>
            <a:off x="755640" y="5145120"/>
            <a:ext cx="6048000" cy="4209840"/>
          </a:xfrm>
          <a:prstGeom prst="rect">
            <a:avLst/>
          </a:prstGeom>
        </p:spPr>
        <p:txBody>
          <a:bodyPr>
            <a:noAutofit/>
          </a:bodyPr>
          <a:p>
            <a:pPr marL="216000" indent="-216000">
              <a:lnSpc>
                <a:spcPct val="100000"/>
              </a:lnSpc>
            </a:pPr>
            <a:r>
              <a:rPr b="0" lang="fr-FR" sz="1200" spc="-1" strike="noStrike">
                <a:solidFill>
                  <a:srgbClr val="000000"/>
                </a:solidFill>
                <a:latin typeface="+mn-lt"/>
                <a:ea typeface="+mn-ea"/>
              </a:rPr>
              <a:t>Les tests sont indispensable pour garantir la qualité du produit livré.</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Nous avons réalisés des tests simples affichant simplement des messages pour vérifier que le résultats obtenue est bien celui souhaite. Nous avons aussi eu le temps de développer des tests plus pousses sur certaines de nos méthodes critiques en utilisant un framework pour les tests unitaires d'applications basés sur la librairie qtestlib. </a:t>
            </a: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La Figure représente le test de la methode qui lie un fichier de configuration contenant les association entre le nombre de Zambretti  ici 13 et le descriptif associe ici Fairly Fine, Showers likely.</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Lors de l’execution du test des messages de débogage sont affiches en bleu pour connaitre le détail du déroulement du tests dans l’EDI. </a:t>
            </a: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Le Mot clef PASS en vert nous indique que le test a passe et donc que la methode fonctionne comme attendue.</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r>
              <a:rPr b="0" lang="fr-FR" sz="1200" spc="-1" strike="noStrike">
                <a:solidFill>
                  <a:srgbClr val="000000"/>
                </a:solidFill>
                <a:latin typeface="+mn-lt"/>
                <a:ea typeface="+mn-ea"/>
              </a:rPr>
              <a:t>A la suite des tests unitaires, les tests d’intergration et de validation ont aussi permis de vérifier que la qualite de l’application correspondait aux attentes du client.</a:t>
            </a:r>
            <a:endParaRPr b="0" lang="fr-FR" sz="1200" spc="-1" strike="noStrike">
              <a:latin typeface="Arial"/>
            </a:endParaRPr>
          </a:p>
          <a:p>
            <a:pPr marL="216000" indent="-216000">
              <a:lnSpc>
                <a:spcPct val="100000"/>
              </a:lnSpc>
            </a:pPr>
            <a:endParaRPr b="0" lang="fr-FR" sz="1200" spc="-1" strike="noStrike">
              <a:latin typeface="Arial"/>
            </a:endParaRPr>
          </a:p>
        </p:txBody>
      </p:sp>
      <p:sp>
        <p:nvSpPr>
          <p:cNvPr id="405"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62986F05-FE5C-4C00-90C3-06479890436B}" type="slidenum">
              <a:rPr b="0" lang="fr-FR" sz="1200" spc="-1" strike="noStrike">
                <a:latin typeface="Times New Roman"/>
              </a:rPr>
              <a:t>&lt;numéro&gt;</a:t>
            </a:fld>
            <a:endParaRPr b="0" lang="fr-FR"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573120" y="1336680"/>
            <a:ext cx="6413040" cy="3607920"/>
          </a:xfrm>
          <a:prstGeom prst="rect">
            <a:avLst/>
          </a:prstGeom>
        </p:spPr>
      </p:sp>
      <p:sp>
        <p:nvSpPr>
          <p:cNvPr id="407" name="PlaceHolder 2"/>
          <p:cNvSpPr>
            <a:spLocks noGrp="1"/>
          </p:cNvSpPr>
          <p:nvPr>
            <p:ph type="body"/>
          </p:nvPr>
        </p:nvSpPr>
        <p:spPr>
          <a:xfrm>
            <a:off x="755640" y="5145120"/>
            <a:ext cx="6048000" cy="4209840"/>
          </a:xfrm>
          <a:prstGeom prst="rect">
            <a:avLst/>
          </a:prstGeom>
        </p:spPr>
        <p:txBody>
          <a:bodyPr>
            <a:noAutofit/>
          </a:bodyPr>
          <a:p>
            <a:pPr marL="216000" indent="-216000">
              <a:lnSpc>
                <a:spcPct val="100000"/>
              </a:lnSpc>
            </a:pPr>
            <a:r>
              <a:rPr b="0" lang="fr-FR" sz="2000" spc="-1" strike="noStrike">
                <a:latin typeface="Arial"/>
              </a:rPr>
              <a:t>Finalenemt nous avons décider de déployer l’application sur notre système embarque linux simplement depuis Internet pour qu’elle soit accessible a tous depuis le site Github. L’installation de l’application se fait a partir du paquet debian télécharger depuis Github. L’installation se fait comme tout autre paquet debian.</a:t>
            </a:r>
            <a:endParaRPr b="0" lang="fr-FR" sz="2000" spc="-1" strike="noStrike">
              <a:latin typeface="Arial"/>
            </a:endParaRPr>
          </a:p>
        </p:txBody>
      </p:sp>
      <p:sp>
        <p:nvSpPr>
          <p:cNvPr id="408"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1B2FD25A-F302-4F27-BB6C-EC0B47B3F895}" type="slidenum">
              <a:rPr b="0" lang="fr-FR" sz="1200" spc="-1" strike="noStrike">
                <a:latin typeface="Times New Roman"/>
              </a:rPr>
              <a:t>&lt;numéro&gt;</a:t>
            </a:fld>
            <a:endParaRPr b="0" lang="fr-F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573120" y="1336680"/>
            <a:ext cx="6413040" cy="3607920"/>
          </a:xfrm>
          <a:prstGeom prst="rect">
            <a:avLst/>
          </a:prstGeom>
        </p:spPr>
      </p:sp>
      <p:sp>
        <p:nvSpPr>
          <p:cNvPr id="383"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Nous avons utilisé le Raspberry Pi modèle 3 pour servir de support au notre installation du système embarque. C’est un petit ordinateur </a:t>
            </a:r>
            <a:r>
              <a:rPr b="0" lang="fr-FR" sz="1200" spc="-1" strike="noStrike">
                <a:solidFill>
                  <a:srgbClr val="000000"/>
                </a:solidFill>
                <a:latin typeface="+mn-lt"/>
                <a:ea typeface="+mn-ea"/>
              </a:rPr>
              <a:t>pordable limite en ressources  …  utiliser pour apprendre la programmation. La distribution Raspbian a été installée sur une carte SD. Ce système d’exploitation dédié à la Raspberry Pi nous a servit de système d’exploitation pour d’exécution de l’application météo. Nous avons choisi de connecte le capteur météo a la raspberry avec un bus I2C  car il nécessite moins de câblage compare a l’autre bus disponible.</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La commande Raspi-config nous a permit de configurer la Raspberry Pi notamment pour l’activation du bus I2C, la librairie graphique, la langue, le clavier, le réseau ainsi que la connexion sécurisé a distance via ssh.</a:t>
            </a:r>
            <a:endParaRPr b="0" lang="fr-FR" sz="1200" spc="-1" strike="noStrike">
              <a:latin typeface="Arial"/>
            </a:endParaRPr>
          </a:p>
          <a:p>
            <a:pPr>
              <a:lnSpc>
                <a:spcPct val="100000"/>
              </a:lnSpc>
            </a:pPr>
            <a:endParaRPr b="0" lang="fr-FR" sz="1200" spc="-1" strike="noStrike">
              <a:latin typeface="Arial"/>
            </a:endParaRPr>
          </a:p>
        </p:txBody>
      </p:sp>
      <p:sp>
        <p:nvSpPr>
          <p:cNvPr id="384"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867F6084-27D9-4B87-A5BA-0D33985E64E7}" type="slidenum">
              <a:rPr b="0" lang="fr-FR" sz="1200" spc="-1" strike="noStrike">
                <a:latin typeface="Times New Roman"/>
              </a:rPr>
              <a:t>19</a:t>
            </a:fld>
            <a:endParaRPr b="0" lang="fr-FR"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573120" y="1336680"/>
            <a:ext cx="6413040" cy="3607920"/>
          </a:xfrm>
          <a:prstGeom prst="rect">
            <a:avLst/>
          </a:prstGeom>
        </p:spPr>
      </p:sp>
      <p:sp>
        <p:nvSpPr>
          <p:cNvPr id="386" name="PlaceHolder 2"/>
          <p:cNvSpPr>
            <a:spLocks noGrp="1"/>
          </p:cNvSpPr>
          <p:nvPr>
            <p:ph type="body"/>
          </p:nvPr>
        </p:nvSpPr>
        <p:spPr>
          <a:xfrm>
            <a:off x="755640" y="5145120"/>
            <a:ext cx="6048000" cy="4209840"/>
          </a:xfrm>
          <a:prstGeom prst="rect">
            <a:avLst/>
          </a:prstGeom>
        </p:spPr>
        <p:txBody>
          <a:bodyPr>
            <a:noAutofit/>
          </a:bodyPr>
          <a:p>
            <a:pPr>
              <a:lnSpc>
                <a:spcPct val="100000"/>
              </a:lnSpc>
            </a:pPr>
            <a:r>
              <a:rPr b="0" lang="fr-FR" sz="1200" spc="-1" strike="noStrike">
                <a:solidFill>
                  <a:srgbClr val="000000"/>
                </a:solidFill>
                <a:latin typeface="+mn-lt"/>
                <a:ea typeface="+mn-ea"/>
              </a:rPr>
              <a:t>Nous avons suivit un développement de notre application en suivant la méthodologie du cycle en V.</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Pendant la </a:t>
            </a:r>
            <a:r>
              <a:rPr b="0" i="1" lang="fr-FR" sz="1200" spc="-1" strike="noStrike">
                <a:solidFill>
                  <a:srgbClr val="000000"/>
                </a:solidFill>
                <a:latin typeface="+mn-lt"/>
                <a:ea typeface="+mn-ea"/>
              </a:rPr>
              <a:t>Phase de conception </a:t>
            </a:r>
            <a:r>
              <a:rPr b="0" lang="fr-FR" sz="1200" spc="-1" strike="noStrike">
                <a:solidFill>
                  <a:srgbClr val="000000"/>
                </a:solidFill>
                <a:latin typeface="+mn-lt"/>
                <a:ea typeface="+mn-ea"/>
              </a:rPr>
              <a:t>nous avons établi un cahier des charges détaillant les fonctionnalités recherchées du produit final d’après la description des besoins par Sebastien notre formateur ainsi qu’une estimation de délai pour chaque fonctionnalité à développer.</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Pendant la phase d’integration, les fonctionnalités ont été réalisées dans les délais après avoir été testé afin de déterminer s’il fonctionne correctement.</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i="1" lang="fr-FR" sz="1200" spc="-1" strike="noStrike">
                <a:solidFill>
                  <a:srgbClr val="000000"/>
                </a:solidFill>
                <a:latin typeface="+mn-lt"/>
                <a:ea typeface="+mn-ea"/>
              </a:rPr>
              <a:t>Finalement pendant la phase de validation nous avons valider  la qualité du produit </a:t>
            </a:r>
            <a:r>
              <a:rPr b="0" lang="fr-FR" sz="1200" spc="-1" strike="noStrike">
                <a:solidFill>
                  <a:srgbClr val="000000"/>
                </a:solidFill>
                <a:latin typeface="+mn-lt"/>
                <a:ea typeface="+mn-ea"/>
              </a:rPr>
              <a:t>en vérifiant l’absence d’anomalies lie a l’integration des différents composants logiciels.  </a:t>
            </a:r>
            <a:endParaRPr b="0" lang="fr-FR" sz="1200" spc="-1" strike="noStrike">
              <a:latin typeface="Arial"/>
            </a:endParaRPr>
          </a:p>
        </p:txBody>
      </p:sp>
      <p:sp>
        <p:nvSpPr>
          <p:cNvPr id="387"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5D600B9B-8ABA-40B7-A28E-6B6A185C5AC0}" type="slidenum">
              <a:rPr b="0" lang="fr-FR" sz="1200" spc="-1" strike="noStrike">
                <a:latin typeface="Times New Roman"/>
              </a:rPr>
              <a:t>19</a:t>
            </a:fld>
            <a:endParaRPr b="0" lang="fr-FR"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573120" y="1336680"/>
            <a:ext cx="6413040" cy="3607920"/>
          </a:xfrm>
          <a:prstGeom prst="rect">
            <a:avLst/>
          </a:prstGeom>
        </p:spPr>
      </p:sp>
      <p:sp>
        <p:nvSpPr>
          <p:cNvPr id="389" name="PlaceHolder 2"/>
          <p:cNvSpPr>
            <a:spLocks noGrp="1"/>
          </p:cNvSpPr>
          <p:nvPr>
            <p:ph type="body"/>
          </p:nvPr>
        </p:nvSpPr>
        <p:spPr>
          <a:xfrm>
            <a:off x="755640" y="5145120"/>
            <a:ext cx="6048000" cy="4209840"/>
          </a:xfrm>
          <a:prstGeom prst="rect">
            <a:avLst/>
          </a:prstGeom>
        </p:spPr>
        <p:txBody>
          <a:bodyPr>
            <a:noAutofit/>
          </a:bodyPr>
          <a:p>
            <a:pPr marL="216000" indent="-216000">
              <a:lnSpc>
                <a:spcPct val="100000"/>
              </a:lnSpc>
            </a:pPr>
            <a:r>
              <a:rPr b="0" lang="fr-FR" sz="1200" spc="-1" strike="noStrike">
                <a:solidFill>
                  <a:srgbClr val="000000"/>
                </a:solidFill>
                <a:latin typeface="+mn-lt"/>
                <a:ea typeface="+mn-ea"/>
              </a:rPr>
              <a:t>Nous avons utilises de nombreux outils gratuits pour réaliser notre application.</a:t>
            </a:r>
            <a:endParaRPr b="0" lang="fr-FR" sz="1200" spc="-1" strike="noStrike">
              <a:latin typeface="Arial"/>
            </a:endParaRPr>
          </a:p>
          <a:p>
            <a:pPr marL="216000" indent="-216000">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Trello est un outil d’aide a la gestion de projet. On peut ajouter dans un tableau des taches représentées par des colonnes. Celle-ci sont divisées en sous taches par des de postit virtuel que l’on peut déplacer de haut en bas en fonction de leur priorité. Les plus importantes sont affichées en haut. A chaque sous-tâche peut être assigne une date limite de réalisation et la personne qui s’en occupe.</a:t>
            </a:r>
            <a:endParaRPr b="0" lang="fr-FR" sz="1200" spc="-1" strike="noStrike">
              <a:latin typeface="Arial"/>
            </a:endParaRPr>
          </a:p>
          <a:p>
            <a:pPr>
              <a:lnSpc>
                <a:spcPct val="100000"/>
              </a:lnSpc>
            </a:pPr>
            <a:endParaRPr b="0" lang="fr-FR" sz="1200" spc="-1" strike="noStrike">
              <a:latin typeface="Arial"/>
            </a:endParaRPr>
          </a:p>
          <a:p>
            <a:pPr>
              <a:lnSpc>
                <a:spcPct val="100000"/>
              </a:lnSpc>
            </a:pPr>
            <a:r>
              <a:rPr b="0" lang="fr-FR" sz="1200" spc="-1" strike="noStrike">
                <a:solidFill>
                  <a:srgbClr val="000000"/>
                </a:solidFill>
                <a:latin typeface="+mn-lt"/>
                <a:ea typeface="+mn-ea"/>
              </a:rPr>
              <a:t>Trello reflète notre intégration des concepts de la méthodologie Agile Scrum de mêlée quotidienne de 15 minutes et la priorisation des taches.</a:t>
            </a:r>
            <a:endParaRPr b="0" lang="fr-FR" sz="1200" spc="-1" strike="noStrike">
              <a:latin typeface="Arial"/>
            </a:endParaRPr>
          </a:p>
          <a:p>
            <a:pPr>
              <a:lnSpc>
                <a:spcPct val="100000"/>
              </a:lnSpc>
            </a:pPr>
            <a:endParaRPr b="0" lang="fr-FR" sz="1200" spc="-1" strike="noStrike">
              <a:latin typeface="Arial"/>
            </a:endParaRPr>
          </a:p>
        </p:txBody>
      </p:sp>
      <p:sp>
        <p:nvSpPr>
          <p:cNvPr id="390" name="TextShape 3"/>
          <p:cNvSpPr txBox="1"/>
          <p:nvPr/>
        </p:nvSpPr>
        <p:spPr>
          <a:xfrm>
            <a:off x="4281480" y="10155240"/>
            <a:ext cx="3276360" cy="536040"/>
          </a:xfrm>
          <a:prstGeom prst="rect">
            <a:avLst/>
          </a:prstGeom>
          <a:noFill/>
          <a:ln>
            <a:noFill/>
          </a:ln>
        </p:spPr>
        <p:txBody>
          <a:bodyPr anchor="b">
            <a:noAutofit/>
          </a:bodyPr>
          <a:p>
            <a:pPr algn="r">
              <a:lnSpc>
                <a:spcPct val="100000"/>
              </a:lnSpc>
            </a:pPr>
            <a:fld id="{3D761870-0C49-4B28-953E-1EFAF6A364D1}" type="slidenum">
              <a:rPr b="0" lang="fr-FR" sz="1200" spc="-1" strike="noStrike">
                <a:latin typeface="Times New Roman"/>
              </a:rPr>
              <a:t>19</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Cliquez pour éditer le format du texte-titre</a:t>
            </a:r>
            <a:endParaRPr b="0" lang="en-US" sz="18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Cliquez pour éditer le format du plan de texte</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niveau de plan</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Troisième niveau de plan</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Quatrième niveau de plan</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Cinquième niveau de plan</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Sixième niveau de plan</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Septième niveau de plan</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240"/>
            <a:ext cx="10972080" cy="1145160"/>
          </a:xfrm>
          <a:prstGeom prst="rect">
            <a:avLst/>
          </a:prstGeom>
        </p:spPr>
        <p:txBody>
          <a:bodyPr lIns="0" rIns="0" tIns="0" bIns="0" anchor="ctr">
            <a:spAutoFit/>
          </a:bodyPr>
          <a:p>
            <a:r>
              <a:rPr b="0" lang="en-US" sz="4400" spc="-1" strike="noStrike">
                <a:solidFill>
                  <a:srgbClr val="000000"/>
                </a:solidFill>
                <a:latin typeface="Arial"/>
              </a:rPr>
              <a:t>Cliquez pour éditer le format du texte-titre</a:t>
            </a:r>
            <a:endParaRPr b="0" lang="en-US" sz="4400" spc="-1" strike="noStrike">
              <a:solidFill>
                <a:srgbClr val="000000"/>
              </a:solidFill>
              <a:latin typeface="Arial"/>
            </a:endParaRPr>
          </a:p>
        </p:txBody>
      </p:sp>
      <p:sp>
        <p:nvSpPr>
          <p:cNvPr id="39"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Cliquez pour éditer le format du plan de texte</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niveau de plan</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Troisième niveau de plan</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Quatrième niveau de plan</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Cinquième niveau de plan</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Sixième niveau de plan</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Septième niveau de plan</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Cliquez pour éditer le format du texte-titre</a:t>
            </a:r>
            <a:endParaRPr b="0" lang="en-US" sz="1800" spc="-1" strike="noStrike">
              <a:solidFill>
                <a:srgbClr val="000000"/>
              </a:solidFill>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Cliquez pour éditer le format du plan de texte</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niveau de plan</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Troisième niveau de plan</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Quatrième niveau de plan</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Cinquième niveau de plan</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Sixième niveau de plan</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Septième niveau de plan</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240"/>
            <a:ext cx="10972080" cy="1145160"/>
          </a:xfrm>
          <a:prstGeom prst="rect">
            <a:avLst/>
          </a:prstGeom>
        </p:spPr>
        <p:txBody>
          <a:bodyPr lIns="0" rIns="0" tIns="0" bIns="0" anchor="ctr">
            <a:spAutoFit/>
          </a:bodyPr>
          <a:p>
            <a:r>
              <a:rPr b="0" lang="en-US" sz="4400" spc="-1" strike="noStrike">
                <a:solidFill>
                  <a:srgbClr val="000000"/>
                </a:solidFill>
                <a:latin typeface="Arial"/>
              </a:rPr>
              <a:t>Cliquez pour éditer le format du texte-titre</a:t>
            </a:r>
            <a:endParaRPr b="0" lang="en-US" sz="4400" spc="-1" strike="noStrike">
              <a:solidFill>
                <a:srgbClr val="000000"/>
              </a:solidFill>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Cliquez pour éditer le format du plan de texte</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niveau de plan</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Troisième niveau de plan</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Quatrième niveau de plan</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Cinquième niveau de plan</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Sixième niveau de plan</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Septième niveau de plan</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5.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25.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slideLayout" Target="../slideLayouts/slideLayout4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41.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1.xml"/>
</Relationships>
</file>

<file path=ppt/slides/_rels/slide1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41.xml"/>
</Relationships>
</file>

<file path=ppt/slides/_rels/slide1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jpeg"/><Relationship Id="rId4" Type="http://schemas.openxmlformats.org/officeDocument/2006/relationships/slideLayout" Target="../slideLayouts/slideLayout25.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1523520" y="769680"/>
            <a:ext cx="9140760" cy="2384280"/>
          </a:xfrm>
          <a:prstGeom prst="rect">
            <a:avLst/>
          </a:prstGeom>
          <a:noFill/>
          <a:ln>
            <a:noFill/>
          </a:ln>
        </p:spPr>
        <p:style>
          <a:lnRef idx="0"/>
          <a:fillRef idx="0"/>
          <a:effectRef idx="0"/>
          <a:fontRef idx="minor"/>
        </p:style>
        <p:txBody>
          <a:bodyPr lIns="90000" rIns="90000" tIns="45000" bIns="45000" anchor="b">
            <a:normAutofit fontScale="54000"/>
          </a:bodyPr>
          <a:p>
            <a:pPr algn="ctr">
              <a:lnSpc>
                <a:spcPct val="90000"/>
              </a:lnSpc>
            </a:pPr>
            <a:r>
              <a:rPr b="0" lang="fr-FR" sz="6000" spc="-1" strike="noStrike">
                <a:solidFill>
                  <a:srgbClr val="000000"/>
                </a:solidFill>
                <a:latin typeface="Calibri Light"/>
                <a:ea typeface="DejaVu Sans"/>
              </a:rPr>
              <a:t>Projet Météo:</a:t>
            </a:r>
            <a:br/>
            <a:br/>
            <a:r>
              <a:rPr b="0" i="1" lang="fr-FR" sz="6000" spc="-1" strike="noStrike">
                <a:solidFill>
                  <a:srgbClr val="000000"/>
                </a:solidFill>
                <a:latin typeface="Calibri Light"/>
                <a:ea typeface="DejaVu Sans"/>
              </a:rPr>
              <a:t>Allier le hardware au software Embarquer sous le soleil</a:t>
            </a:r>
            <a:endParaRPr b="0" lang="fr-FR" sz="6000" spc="-1" strike="noStrike">
              <a:latin typeface="Arial"/>
            </a:endParaRPr>
          </a:p>
        </p:txBody>
      </p:sp>
      <p:sp>
        <p:nvSpPr>
          <p:cNvPr id="159" name="CustomShape 2"/>
          <p:cNvSpPr/>
          <p:nvPr/>
        </p:nvSpPr>
        <p:spPr>
          <a:xfrm>
            <a:off x="1523520" y="3602160"/>
            <a:ext cx="9140760" cy="165240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0" lang="fr-FR" sz="2400" spc="-1" strike="noStrike">
                <a:solidFill>
                  <a:srgbClr val="000000"/>
                </a:solidFill>
                <a:latin typeface="Calibri"/>
                <a:ea typeface="DejaVu Sans"/>
              </a:rPr>
              <a:t>Katia Gasperi, Jerome Lane</a:t>
            </a:r>
            <a:endParaRPr b="0" lang="fr-FR" sz="2400" spc="-1" strike="noStrike">
              <a:latin typeface="Arial"/>
            </a:endParaRPr>
          </a:p>
          <a:p>
            <a:pPr algn="ctr">
              <a:lnSpc>
                <a:spcPct val="90000"/>
              </a:lnSpc>
              <a:spcBef>
                <a:spcPts val="1001"/>
              </a:spcBef>
            </a:pPr>
            <a:r>
              <a:rPr b="0" i="1" lang="fr-FR" sz="2400" spc="-1" strike="noStrike">
                <a:solidFill>
                  <a:srgbClr val="000000"/>
                </a:solidFill>
                <a:latin typeface="Calibri"/>
                <a:ea typeface="DejaVu Sans"/>
              </a:rPr>
              <a:t>Le 2 Mai 2019</a:t>
            </a:r>
            <a:endParaRPr b="0" lang="fr-FR" sz="2400" spc="-1" strike="noStrike">
              <a:latin typeface="Arial"/>
            </a:endParaRPr>
          </a:p>
          <a:p>
            <a:pPr algn="ctr">
              <a:lnSpc>
                <a:spcPct val="90000"/>
              </a:lnSpc>
              <a:spcBef>
                <a:spcPts val="1001"/>
              </a:spcBef>
            </a:pPr>
            <a:r>
              <a:rPr b="0" lang="fr-FR" sz="2400" spc="-1" strike="noStrike">
                <a:solidFill>
                  <a:srgbClr val="000000"/>
                </a:solidFill>
                <a:latin typeface="Calibri"/>
                <a:ea typeface="DejaVu Sans"/>
              </a:rPr>
              <a:t>AJC Formation - Ausy</a:t>
            </a:r>
            <a:endParaRPr b="0" lang="fr-FR" sz="2400" spc="-1" strike="noStrike">
              <a:latin typeface="Arial"/>
            </a:endParaRPr>
          </a:p>
        </p:txBody>
      </p:sp>
      <p:pic>
        <p:nvPicPr>
          <p:cNvPr id="160" name="Image 3" descr=""/>
          <p:cNvPicPr/>
          <p:nvPr/>
        </p:nvPicPr>
        <p:blipFill>
          <a:blip r:embed="rId1"/>
          <a:stretch/>
        </p:blipFill>
        <p:spPr>
          <a:xfrm>
            <a:off x="6719400" y="5452560"/>
            <a:ext cx="2180880" cy="453960"/>
          </a:xfrm>
          <a:prstGeom prst="rect">
            <a:avLst/>
          </a:prstGeom>
          <a:ln>
            <a:noFill/>
          </a:ln>
        </p:spPr>
      </p:pic>
      <p:pic>
        <p:nvPicPr>
          <p:cNvPr id="161" name="Image 5" descr=""/>
          <p:cNvPicPr/>
          <p:nvPr/>
        </p:nvPicPr>
        <p:blipFill>
          <a:blip r:embed="rId2"/>
          <a:stretch/>
        </p:blipFill>
        <p:spPr>
          <a:xfrm>
            <a:off x="3882960" y="5099760"/>
            <a:ext cx="1193400" cy="93168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837720" y="199800"/>
            <a:ext cx="1076364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Outils de la gestion de projet et du code</a:t>
            </a:r>
            <a:endParaRPr b="0" lang="fr-FR" sz="4400" spc="-1" strike="noStrike">
              <a:latin typeface="Arial"/>
            </a:endParaRPr>
          </a:p>
        </p:txBody>
      </p:sp>
      <p:sp>
        <p:nvSpPr>
          <p:cNvPr id="229"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7310B60-7B9C-4EEC-8329-2566219A2921}" type="slidenum">
              <a:rPr b="0" lang="fr-FR" sz="1200" spc="-1" strike="noStrike">
                <a:solidFill>
                  <a:srgbClr val="8b8b8b"/>
                </a:solidFill>
                <a:latin typeface="Calibri"/>
                <a:ea typeface="DejaVu Sans"/>
              </a:rPr>
              <a:t>6</a:t>
            </a:fld>
            <a:endParaRPr b="0" lang="fr-FR" sz="1200" spc="-1" strike="noStrike">
              <a:latin typeface="Arial"/>
            </a:endParaRPr>
          </a:p>
        </p:txBody>
      </p:sp>
      <p:pic>
        <p:nvPicPr>
          <p:cNvPr id="230" name="Image 10" descr=""/>
          <p:cNvPicPr/>
          <p:nvPr/>
        </p:nvPicPr>
        <p:blipFill>
          <a:blip r:embed="rId1"/>
          <a:stretch/>
        </p:blipFill>
        <p:spPr>
          <a:xfrm>
            <a:off x="586440" y="1640520"/>
            <a:ext cx="6222600" cy="3231360"/>
          </a:xfrm>
          <a:prstGeom prst="rect">
            <a:avLst/>
          </a:prstGeom>
          <a:ln>
            <a:noFill/>
          </a:ln>
        </p:spPr>
      </p:pic>
      <p:sp>
        <p:nvSpPr>
          <p:cNvPr id="231" name="CustomShape 3"/>
          <p:cNvSpPr/>
          <p:nvPr/>
        </p:nvSpPr>
        <p:spPr>
          <a:xfrm>
            <a:off x="447120" y="1346760"/>
            <a:ext cx="891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Trello</a:t>
            </a:r>
            <a:endParaRPr b="0" lang="fr-FR" sz="1800" spc="-1" strike="noStrike">
              <a:latin typeface="Arial"/>
            </a:endParaRPr>
          </a:p>
        </p:txBody>
      </p:sp>
      <p:pic>
        <p:nvPicPr>
          <p:cNvPr id="232" name="Image 18" descr=""/>
          <p:cNvPicPr/>
          <p:nvPr/>
        </p:nvPicPr>
        <p:blipFill>
          <a:blip r:embed="rId2"/>
          <a:stretch/>
        </p:blipFill>
        <p:spPr>
          <a:xfrm>
            <a:off x="4939200" y="2211480"/>
            <a:ext cx="5847840" cy="4299840"/>
          </a:xfrm>
          <a:prstGeom prst="rect">
            <a:avLst/>
          </a:prstGeom>
          <a:ln>
            <a:noFill/>
          </a:ln>
        </p:spPr>
      </p:pic>
      <p:sp>
        <p:nvSpPr>
          <p:cNvPr id="233" name="CustomShape 4"/>
          <p:cNvSpPr/>
          <p:nvPr/>
        </p:nvSpPr>
        <p:spPr>
          <a:xfrm>
            <a:off x="4939200" y="1854000"/>
            <a:ext cx="1724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ffffff"/>
                </a:solidFill>
                <a:latin typeface="Calibri"/>
                <a:ea typeface="DejaVu Sans"/>
              </a:rPr>
              <a:t>GitHub</a:t>
            </a:r>
            <a:endParaRPr b="0" lang="fr-FR" sz="1800" spc="-1" strike="noStrike">
              <a:latin typeface="Arial"/>
            </a:endParaRPr>
          </a:p>
        </p:txBody>
      </p:sp>
      <p:sp>
        <p:nvSpPr>
          <p:cNvPr id="234" name="CustomShape 5"/>
          <p:cNvSpPr/>
          <p:nvPr/>
        </p:nvSpPr>
        <p:spPr>
          <a:xfrm>
            <a:off x="447120" y="5002920"/>
            <a:ext cx="33825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Agile Scrum</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Priorisation des taches</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837720" y="199800"/>
            <a:ext cx="1076364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Outils de la gestion de projet et du code</a:t>
            </a:r>
            <a:endParaRPr b="0" lang="fr-FR" sz="4400" spc="-1" strike="noStrike">
              <a:latin typeface="Arial"/>
            </a:endParaRPr>
          </a:p>
        </p:txBody>
      </p:sp>
      <p:sp>
        <p:nvSpPr>
          <p:cNvPr id="236"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F7F1902-FBC4-4B93-85E2-24410B1CF6FB}" type="slidenum">
              <a:rPr b="0" lang="fr-FR" sz="1200" spc="-1" strike="noStrike">
                <a:solidFill>
                  <a:srgbClr val="8b8b8b"/>
                </a:solidFill>
                <a:latin typeface="Calibri"/>
                <a:ea typeface="DejaVu Sans"/>
              </a:rPr>
              <a:t>6</a:t>
            </a:fld>
            <a:endParaRPr b="0" lang="fr-FR" sz="1200" spc="-1" strike="noStrike">
              <a:latin typeface="Arial"/>
            </a:endParaRPr>
          </a:p>
        </p:txBody>
      </p:sp>
      <p:pic>
        <p:nvPicPr>
          <p:cNvPr id="237" name="Image 10" descr=""/>
          <p:cNvPicPr/>
          <p:nvPr/>
        </p:nvPicPr>
        <p:blipFill>
          <a:blip r:embed="rId1"/>
          <a:stretch/>
        </p:blipFill>
        <p:spPr>
          <a:xfrm>
            <a:off x="586440" y="1640520"/>
            <a:ext cx="6222600" cy="3231360"/>
          </a:xfrm>
          <a:prstGeom prst="rect">
            <a:avLst/>
          </a:prstGeom>
          <a:ln>
            <a:noFill/>
          </a:ln>
        </p:spPr>
      </p:pic>
      <p:sp>
        <p:nvSpPr>
          <p:cNvPr id="238" name="CustomShape 3"/>
          <p:cNvSpPr/>
          <p:nvPr/>
        </p:nvSpPr>
        <p:spPr>
          <a:xfrm>
            <a:off x="447120" y="1346760"/>
            <a:ext cx="891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Trello</a:t>
            </a:r>
            <a:endParaRPr b="0" lang="fr-FR" sz="1800" spc="-1" strike="noStrike">
              <a:latin typeface="Arial"/>
            </a:endParaRPr>
          </a:p>
        </p:txBody>
      </p:sp>
      <p:pic>
        <p:nvPicPr>
          <p:cNvPr id="239" name="Image 16" descr=""/>
          <p:cNvPicPr/>
          <p:nvPr/>
        </p:nvPicPr>
        <p:blipFill>
          <a:blip r:embed="rId2"/>
          <a:stretch/>
        </p:blipFill>
        <p:spPr>
          <a:xfrm>
            <a:off x="7327800" y="1856520"/>
            <a:ext cx="4219920" cy="2658240"/>
          </a:xfrm>
          <a:prstGeom prst="rect">
            <a:avLst/>
          </a:prstGeom>
          <a:ln>
            <a:noFill/>
          </a:ln>
        </p:spPr>
      </p:pic>
      <p:sp>
        <p:nvSpPr>
          <p:cNvPr id="240" name="CustomShape 4"/>
          <p:cNvSpPr/>
          <p:nvPr/>
        </p:nvSpPr>
        <p:spPr>
          <a:xfrm>
            <a:off x="7296480" y="1568880"/>
            <a:ext cx="1500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Qt creator</a:t>
            </a:r>
            <a:endParaRPr b="0" lang="fr-FR" sz="1800" spc="-1" strike="noStrike">
              <a:latin typeface="Arial"/>
            </a:endParaRPr>
          </a:p>
        </p:txBody>
      </p:sp>
      <p:pic>
        <p:nvPicPr>
          <p:cNvPr id="241" name="Image 18" descr=""/>
          <p:cNvPicPr/>
          <p:nvPr/>
        </p:nvPicPr>
        <p:blipFill>
          <a:blip r:embed="rId3"/>
          <a:stretch/>
        </p:blipFill>
        <p:spPr>
          <a:xfrm>
            <a:off x="4939200" y="3085920"/>
            <a:ext cx="4906800" cy="3607920"/>
          </a:xfrm>
          <a:prstGeom prst="rect">
            <a:avLst/>
          </a:prstGeom>
          <a:ln>
            <a:noFill/>
          </a:ln>
        </p:spPr>
      </p:pic>
      <p:sp>
        <p:nvSpPr>
          <p:cNvPr id="242" name="CustomShape 5"/>
          <p:cNvSpPr/>
          <p:nvPr/>
        </p:nvSpPr>
        <p:spPr>
          <a:xfrm>
            <a:off x="4939200" y="2728440"/>
            <a:ext cx="14464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ffffff"/>
                </a:solidFill>
                <a:latin typeface="Calibri"/>
                <a:ea typeface="DejaVu Sans"/>
              </a:rPr>
              <a:t>GitHub</a:t>
            </a:r>
            <a:endParaRPr b="0" lang="fr-FR" sz="1800" spc="-1" strike="noStrike">
              <a:latin typeface="Arial"/>
            </a:endParaRPr>
          </a:p>
        </p:txBody>
      </p:sp>
      <p:pic>
        <p:nvPicPr>
          <p:cNvPr id="243" name="Image 20" descr=""/>
          <p:cNvPicPr/>
          <p:nvPr/>
        </p:nvPicPr>
        <p:blipFill>
          <a:blip r:embed="rId4"/>
          <a:stretch/>
        </p:blipFill>
        <p:spPr>
          <a:xfrm>
            <a:off x="7528320" y="3673800"/>
            <a:ext cx="4368240" cy="2658240"/>
          </a:xfrm>
          <a:prstGeom prst="rect">
            <a:avLst/>
          </a:prstGeom>
          <a:ln>
            <a:noFill/>
          </a:ln>
        </p:spPr>
      </p:pic>
      <p:sp>
        <p:nvSpPr>
          <p:cNvPr id="244" name="CustomShape 6"/>
          <p:cNvSpPr/>
          <p:nvPr/>
        </p:nvSpPr>
        <p:spPr>
          <a:xfrm>
            <a:off x="7406280" y="3342240"/>
            <a:ext cx="1328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Doxygen</a:t>
            </a:r>
            <a:endParaRPr b="0" lang="fr-FR" sz="1800" spc="-1" strike="noStrike">
              <a:latin typeface="Arial"/>
            </a:endParaRPr>
          </a:p>
        </p:txBody>
      </p:sp>
      <p:sp>
        <p:nvSpPr>
          <p:cNvPr id="245" name="CustomShape 7"/>
          <p:cNvSpPr/>
          <p:nvPr/>
        </p:nvSpPr>
        <p:spPr>
          <a:xfrm>
            <a:off x="447120" y="5002920"/>
            <a:ext cx="33825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Agile Scrum</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Priorisation des taches</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837720" y="199800"/>
            <a:ext cx="10764000" cy="13226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Programmation &amp; compilation</a:t>
            </a:r>
            <a:endParaRPr b="0" lang="fr-FR" sz="4400" spc="-1" strike="noStrike">
              <a:latin typeface="Arial"/>
            </a:endParaRPr>
          </a:p>
        </p:txBody>
      </p:sp>
      <p:sp>
        <p:nvSpPr>
          <p:cNvPr id="247" name="CustomShape 2"/>
          <p:cNvSpPr/>
          <p:nvPr/>
        </p:nvSpPr>
        <p:spPr>
          <a:xfrm>
            <a:off x="8610120" y="6356520"/>
            <a:ext cx="2740320" cy="36216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9F4C18D-2160-4AF4-B0EE-804CE0AEA6E2}" type="slidenum">
              <a:rPr b="0" lang="fr-FR" sz="1200" spc="-1" strike="noStrike">
                <a:solidFill>
                  <a:srgbClr val="8b8b8b"/>
                </a:solidFill>
                <a:latin typeface="Calibri"/>
                <a:ea typeface="DejaVu Sans"/>
              </a:rPr>
              <a:t>6</a:t>
            </a:fld>
            <a:endParaRPr b="0" lang="fr-FR" sz="1200" spc="-1" strike="noStrike">
              <a:latin typeface="Arial"/>
            </a:endParaRPr>
          </a:p>
        </p:txBody>
      </p:sp>
      <p:sp>
        <p:nvSpPr>
          <p:cNvPr id="248" name="CustomShape 3"/>
          <p:cNvSpPr/>
          <p:nvPr/>
        </p:nvSpPr>
        <p:spPr>
          <a:xfrm>
            <a:off x="6597720" y="5976000"/>
            <a:ext cx="36259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Automatisation de la compilation</a:t>
            </a:r>
            <a:endParaRPr b="0" lang="fr-FR" sz="1800" spc="-1" strike="noStrike">
              <a:latin typeface="Arial"/>
            </a:endParaRPr>
          </a:p>
        </p:txBody>
      </p:sp>
      <p:sp>
        <p:nvSpPr>
          <p:cNvPr id="249" name="CustomShape 4"/>
          <p:cNvSpPr/>
          <p:nvPr/>
        </p:nvSpPr>
        <p:spPr>
          <a:xfrm>
            <a:off x="144000" y="1919880"/>
            <a:ext cx="6046560" cy="3946680"/>
          </a:xfrm>
          <a:prstGeom prst="flowChartAlternateProcess">
            <a:avLst/>
          </a:prstGeom>
          <a:solidFill>
            <a:srgbClr val="ffffff"/>
          </a:solidFill>
          <a:ln>
            <a:solidFill>
              <a:srgbClr val="3465a4"/>
            </a:solidFill>
          </a:ln>
        </p:spPr>
        <p:style>
          <a:lnRef idx="0"/>
          <a:fillRef idx="0"/>
          <a:effectRef idx="0"/>
          <a:fontRef idx="minor"/>
        </p:style>
      </p:sp>
      <p:pic>
        <p:nvPicPr>
          <p:cNvPr id="250" name="Image 152" descr=""/>
          <p:cNvPicPr/>
          <p:nvPr/>
        </p:nvPicPr>
        <p:blipFill>
          <a:blip r:embed="rId1"/>
          <a:stretch/>
        </p:blipFill>
        <p:spPr>
          <a:xfrm>
            <a:off x="4032720" y="3564720"/>
            <a:ext cx="861840" cy="850320"/>
          </a:xfrm>
          <a:prstGeom prst="rect">
            <a:avLst/>
          </a:prstGeom>
          <a:ln>
            <a:noFill/>
          </a:ln>
        </p:spPr>
      </p:pic>
      <p:pic>
        <p:nvPicPr>
          <p:cNvPr id="251" name="Image 153" descr=""/>
          <p:cNvPicPr/>
          <p:nvPr/>
        </p:nvPicPr>
        <p:blipFill>
          <a:blip r:embed="rId2"/>
          <a:stretch/>
        </p:blipFill>
        <p:spPr>
          <a:xfrm>
            <a:off x="4842000" y="4446000"/>
            <a:ext cx="1060560" cy="1060560"/>
          </a:xfrm>
          <a:prstGeom prst="rect">
            <a:avLst/>
          </a:prstGeom>
          <a:ln>
            <a:noFill/>
          </a:ln>
        </p:spPr>
      </p:pic>
      <p:pic>
        <p:nvPicPr>
          <p:cNvPr id="252" name="Image 154" descr=""/>
          <p:cNvPicPr/>
          <p:nvPr/>
        </p:nvPicPr>
        <p:blipFill>
          <a:blip r:embed="rId3"/>
          <a:stretch/>
        </p:blipFill>
        <p:spPr>
          <a:xfrm>
            <a:off x="2464920" y="2185200"/>
            <a:ext cx="1350000" cy="1521360"/>
          </a:xfrm>
          <a:prstGeom prst="rect">
            <a:avLst/>
          </a:prstGeom>
          <a:ln>
            <a:noFill/>
          </a:ln>
        </p:spPr>
      </p:pic>
      <p:pic>
        <p:nvPicPr>
          <p:cNvPr id="253" name="Image 155" descr=""/>
          <p:cNvPicPr/>
          <p:nvPr/>
        </p:nvPicPr>
        <p:blipFill>
          <a:blip r:embed="rId4"/>
          <a:stretch/>
        </p:blipFill>
        <p:spPr>
          <a:xfrm>
            <a:off x="337680" y="2124720"/>
            <a:ext cx="1549080" cy="1549080"/>
          </a:xfrm>
          <a:prstGeom prst="rect">
            <a:avLst/>
          </a:prstGeom>
          <a:ln>
            <a:noFill/>
          </a:ln>
        </p:spPr>
      </p:pic>
      <p:sp>
        <p:nvSpPr>
          <p:cNvPr id="254" name="CustomShape 5"/>
          <p:cNvSpPr/>
          <p:nvPr/>
        </p:nvSpPr>
        <p:spPr>
          <a:xfrm>
            <a:off x="1980360" y="2628000"/>
            <a:ext cx="321120" cy="699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4000" spc="-1" strike="noStrike">
                <a:solidFill>
                  <a:srgbClr val="000000"/>
                </a:solidFill>
                <a:latin typeface="Arial"/>
                <a:ea typeface="DejaVu Sans"/>
              </a:rPr>
              <a:t>/</a:t>
            </a:r>
            <a:endParaRPr b="0" lang="fr-FR" sz="4000" spc="-1" strike="noStrike">
              <a:latin typeface="Arial"/>
            </a:endParaRPr>
          </a:p>
        </p:txBody>
      </p:sp>
      <p:sp>
        <p:nvSpPr>
          <p:cNvPr id="255" name="CustomShape 6"/>
          <p:cNvSpPr/>
          <p:nvPr/>
        </p:nvSpPr>
        <p:spPr>
          <a:xfrm>
            <a:off x="6912000" y="1955880"/>
            <a:ext cx="2509920" cy="3946680"/>
          </a:xfrm>
          <a:prstGeom prst="flowChartAlternateProcess">
            <a:avLst/>
          </a:prstGeom>
          <a:solidFill>
            <a:srgbClr val="ffffff"/>
          </a:solidFill>
          <a:ln>
            <a:solidFill>
              <a:srgbClr val="3465a4"/>
            </a:solidFill>
          </a:ln>
        </p:spPr>
        <p:style>
          <a:lnRef idx="0"/>
          <a:fillRef idx="0"/>
          <a:effectRef idx="0"/>
          <a:fontRef idx="minor"/>
        </p:style>
      </p:sp>
      <p:sp>
        <p:nvSpPr>
          <p:cNvPr id="256" name="CustomShape 7"/>
          <p:cNvSpPr/>
          <p:nvPr/>
        </p:nvSpPr>
        <p:spPr>
          <a:xfrm>
            <a:off x="7725240" y="4881960"/>
            <a:ext cx="858600" cy="91332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endParaRPr b="0" lang="fr-FR" sz="1800" spc="-1" strike="noStrike">
              <a:latin typeface="Arial"/>
            </a:endParaRPr>
          </a:p>
          <a:p>
            <a:pPr marL="2520" algn="ct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Make</a:t>
            </a:r>
            <a:endParaRPr b="0" lang="fr-FR" sz="1800" spc="-1" strike="noStrike">
              <a:latin typeface="Arial"/>
            </a:endParaRPr>
          </a:p>
          <a:p>
            <a:pPr marL="457200" algn="ctr">
              <a:lnSpc>
                <a:spcPct val="100000"/>
              </a:lnSpc>
            </a:pPr>
            <a:endParaRPr b="0" lang="fr-FR" sz="1800" spc="-1" strike="noStrike">
              <a:latin typeface="Arial"/>
            </a:endParaRPr>
          </a:p>
        </p:txBody>
      </p:sp>
      <p:pic>
        <p:nvPicPr>
          <p:cNvPr id="257" name="Image 159" descr=""/>
          <p:cNvPicPr/>
          <p:nvPr/>
        </p:nvPicPr>
        <p:blipFill>
          <a:blip r:embed="rId5"/>
          <a:stretch/>
        </p:blipFill>
        <p:spPr>
          <a:xfrm>
            <a:off x="7155000" y="3047760"/>
            <a:ext cx="2093040" cy="2045520"/>
          </a:xfrm>
          <a:prstGeom prst="rect">
            <a:avLst/>
          </a:prstGeom>
          <a:ln>
            <a:noFill/>
          </a:ln>
        </p:spPr>
      </p:pic>
      <p:sp>
        <p:nvSpPr>
          <p:cNvPr id="258" name="CustomShape 8"/>
          <p:cNvSpPr/>
          <p:nvPr/>
        </p:nvSpPr>
        <p:spPr>
          <a:xfrm>
            <a:off x="7504560" y="2175840"/>
            <a:ext cx="1393560" cy="456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fr-FR" sz="2400" spc="-1" strike="noStrike">
                <a:solidFill>
                  <a:srgbClr val="000000"/>
                </a:solidFill>
                <a:latin typeface="Calibri"/>
                <a:ea typeface="DejaVu Sans"/>
              </a:rPr>
              <a:t>qmake</a:t>
            </a:r>
            <a:endParaRPr b="0" lang="fr-FR" sz="2400" spc="-1" strike="noStrike">
              <a:latin typeface="Arial"/>
            </a:endParaRPr>
          </a:p>
        </p:txBody>
      </p:sp>
      <p:sp>
        <p:nvSpPr>
          <p:cNvPr id="259" name="CustomShape 9"/>
          <p:cNvSpPr/>
          <p:nvPr/>
        </p:nvSpPr>
        <p:spPr>
          <a:xfrm>
            <a:off x="9433080" y="3749400"/>
            <a:ext cx="934560" cy="214560"/>
          </a:xfrm>
          <a:custGeom>
            <a:avLst/>
            <a:gdLst/>
            <a:ahLst/>
            <a:rect l="l" t="t" r="r" b="b"/>
            <a:pathLst>
              <a:path w="2602" h="602">
                <a:moveTo>
                  <a:pt x="0" y="150"/>
                </a:moveTo>
                <a:lnTo>
                  <a:pt x="1950" y="150"/>
                </a:lnTo>
                <a:lnTo>
                  <a:pt x="1950" y="0"/>
                </a:lnTo>
                <a:lnTo>
                  <a:pt x="2601" y="300"/>
                </a:lnTo>
                <a:lnTo>
                  <a:pt x="1950" y="601"/>
                </a:lnTo>
                <a:lnTo>
                  <a:pt x="1950" y="450"/>
                </a:lnTo>
                <a:lnTo>
                  <a:pt x="0" y="450"/>
                </a:lnTo>
                <a:lnTo>
                  <a:pt x="0" y="150"/>
                </a:lnTo>
              </a:path>
            </a:pathLst>
          </a:custGeom>
          <a:solidFill>
            <a:srgbClr val="729fcf"/>
          </a:solidFill>
          <a:ln>
            <a:solidFill>
              <a:srgbClr val="3465a4"/>
            </a:solidFill>
          </a:ln>
        </p:spPr>
        <p:style>
          <a:lnRef idx="0"/>
          <a:fillRef idx="0"/>
          <a:effectRef idx="0"/>
          <a:fontRef idx="minor"/>
        </p:style>
      </p:sp>
      <p:sp>
        <p:nvSpPr>
          <p:cNvPr id="260" name="CustomShape 10"/>
          <p:cNvSpPr/>
          <p:nvPr/>
        </p:nvSpPr>
        <p:spPr>
          <a:xfrm>
            <a:off x="6201720" y="3717000"/>
            <a:ext cx="699120" cy="214560"/>
          </a:xfrm>
          <a:custGeom>
            <a:avLst/>
            <a:gdLst/>
            <a:ahLst/>
            <a:rect l="l" t="t" r="r" b="b"/>
            <a:pathLst>
              <a:path w="1948" h="602">
                <a:moveTo>
                  <a:pt x="0" y="150"/>
                </a:moveTo>
                <a:lnTo>
                  <a:pt x="1460" y="150"/>
                </a:lnTo>
                <a:lnTo>
                  <a:pt x="1460" y="0"/>
                </a:lnTo>
                <a:lnTo>
                  <a:pt x="1947" y="300"/>
                </a:lnTo>
                <a:lnTo>
                  <a:pt x="1460" y="601"/>
                </a:lnTo>
                <a:lnTo>
                  <a:pt x="1460" y="450"/>
                </a:lnTo>
                <a:lnTo>
                  <a:pt x="0" y="450"/>
                </a:lnTo>
                <a:lnTo>
                  <a:pt x="0" y="150"/>
                </a:lnTo>
              </a:path>
            </a:pathLst>
          </a:custGeom>
          <a:solidFill>
            <a:srgbClr val="729fcf"/>
          </a:solidFill>
          <a:ln>
            <a:solidFill>
              <a:srgbClr val="3465a4"/>
            </a:solidFill>
          </a:ln>
        </p:spPr>
        <p:style>
          <a:lnRef idx="0"/>
          <a:fillRef idx="0"/>
          <a:effectRef idx="0"/>
          <a:fontRef idx="minor"/>
        </p:style>
      </p:sp>
      <p:sp>
        <p:nvSpPr>
          <p:cNvPr id="261" name="CustomShape 11"/>
          <p:cNvSpPr/>
          <p:nvPr/>
        </p:nvSpPr>
        <p:spPr>
          <a:xfrm>
            <a:off x="1558800" y="5931000"/>
            <a:ext cx="26877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Langages de bas niveaux</a:t>
            </a:r>
            <a:endParaRPr b="0" lang="fr-FR" sz="1800" spc="-1" strike="noStrike">
              <a:latin typeface="Arial"/>
            </a:endParaRPr>
          </a:p>
        </p:txBody>
      </p:sp>
      <p:pic>
        <p:nvPicPr>
          <p:cNvPr id="262" name="Picture 2" descr=""/>
          <p:cNvPicPr/>
          <p:nvPr/>
        </p:nvPicPr>
        <p:blipFill>
          <a:blip r:embed="rId6"/>
          <a:stretch/>
        </p:blipFill>
        <p:spPr>
          <a:xfrm>
            <a:off x="10501920" y="3253320"/>
            <a:ext cx="1161720" cy="1161720"/>
          </a:xfrm>
          <a:prstGeom prst="rect">
            <a:avLst/>
          </a:prstGeom>
          <a:ln>
            <a:noFill/>
          </a:ln>
        </p:spPr>
      </p:pic>
      <p:sp>
        <p:nvSpPr>
          <p:cNvPr id="263" name="CustomShape 12"/>
          <p:cNvSpPr/>
          <p:nvPr/>
        </p:nvSpPr>
        <p:spPr>
          <a:xfrm rot="5400000">
            <a:off x="8012880" y="1742040"/>
            <a:ext cx="334440" cy="213624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Image 2" descr=""/>
          <p:cNvPicPr/>
          <p:nvPr/>
        </p:nvPicPr>
        <p:blipFill>
          <a:blip r:embed="rId1"/>
          <a:stretch/>
        </p:blipFill>
        <p:spPr>
          <a:xfrm>
            <a:off x="2081160" y="1357200"/>
            <a:ext cx="3141360" cy="3444480"/>
          </a:xfrm>
          <a:prstGeom prst="rect">
            <a:avLst/>
          </a:prstGeom>
          <a:ln>
            <a:noFill/>
          </a:ln>
        </p:spPr>
      </p:pic>
      <p:pic>
        <p:nvPicPr>
          <p:cNvPr id="265" name="Image 3" descr=""/>
          <p:cNvPicPr/>
          <p:nvPr/>
        </p:nvPicPr>
        <p:blipFill>
          <a:blip r:embed="rId2"/>
          <a:stretch/>
        </p:blipFill>
        <p:spPr>
          <a:xfrm>
            <a:off x="8739360" y="3643200"/>
            <a:ext cx="2701800" cy="2641320"/>
          </a:xfrm>
          <a:prstGeom prst="rect">
            <a:avLst/>
          </a:prstGeom>
          <a:ln>
            <a:noFill/>
          </a:ln>
        </p:spPr>
      </p:pic>
      <p:sp>
        <p:nvSpPr>
          <p:cNvPr id="266" name="CustomShape 1"/>
          <p:cNvSpPr/>
          <p:nvPr/>
        </p:nvSpPr>
        <p:spPr>
          <a:xfrm>
            <a:off x="1737720" y="465840"/>
            <a:ext cx="8227800" cy="630000"/>
          </a:xfrm>
          <a:prstGeom prst="rect">
            <a:avLst/>
          </a:prstGeom>
          <a:noFill/>
          <a:ln>
            <a:noFill/>
          </a:ln>
        </p:spPr>
        <p:style>
          <a:lnRef idx="0"/>
          <a:fillRef idx="0"/>
          <a:effectRef idx="0"/>
          <a:fontRef idx="minor"/>
        </p:style>
        <p:txBody>
          <a:bodyPr lIns="90000" rIns="90000" tIns="45000" bIns="45000" anchor="ctr">
            <a:normAutofit fontScale="86000"/>
          </a:bodyPr>
          <a:p>
            <a:pPr algn="ctr">
              <a:lnSpc>
                <a:spcPct val="100000"/>
              </a:lnSpc>
            </a:pPr>
            <a:r>
              <a:rPr b="0" lang="fr-FR" sz="4000" spc="-1" strike="noStrike">
                <a:solidFill>
                  <a:srgbClr val="000000"/>
                </a:solidFill>
                <a:latin typeface="Calibri"/>
                <a:ea typeface="DejaVu Sans"/>
              </a:rPr>
              <a:t>Algorithme de Zambretti</a:t>
            </a:r>
            <a:endParaRPr b="0" lang="fr-FR" sz="4000" spc="-1" strike="noStrike">
              <a:latin typeface="Arial"/>
            </a:endParaRPr>
          </a:p>
        </p:txBody>
      </p:sp>
      <p:sp>
        <p:nvSpPr>
          <p:cNvPr id="267" name="CustomShape 2"/>
          <p:cNvSpPr/>
          <p:nvPr/>
        </p:nvSpPr>
        <p:spPr>
          <a:xfrm rot="4566600">
            <a:off x="4941360" y="921240"/>
            <a:ext cx="210240" cy="217152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68" name="CustomShape 3"/>
          <p:cNvSpPr/>
          <p:nvPr/>
        </p:nvSpPr>
        <p:spPr>
          <a:xfrm rot="5415600">
            <a:off x="5146560" y="1280880"/>
            <a:ext cx="192240" cy="293364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69" name="CustomShape 4"/>
          <p:cNvSpPr/>
          <p:nvPr/>
        </p:nvSpPr>
        <p:spPr>
          <a:xfrm>
            <a:off x="6191640" y="1428840"/>
            <a:ext cx="2159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Direction du vent</a:t>
            </a:r>
            <a:endParaRPr b="0" lang="fr-FR" sz="1800" spc="-1" strike="noStrike">
              <a:latin typeface="Arial"/>
            </a:endParaRPr>
          </a:p>
        </p:txBody>
      </p:sp>
      <p:sp>
        <p:nvSpPr>
          <p:cNvPr id="270" name="CustomShape 5"/>
          <p:cNvSpPr/>
          <p:nvPr/>
        </p:nvSpPr>
        <p:spPr>
          <a:xfrm>
            <a:off x="6565320" y="2500200"/>
            <a:ext cx="229500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Pression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(niveau de la mer)</a:t>
            </a:r>
            <a:endParaRPr b="0" lang="fr-FR" sz="1800" spc="-1" strike="noStrike">
              <a:latin typeface="Arial"/>
            </a:endParaRPr>
          </a:p>
        </p:txBody>
      </p:sp>
      <p:sp>
        <p:nvSpPr>
          <p:cNvPr id="271" name="CustomShape 6"/>
          <p:cNvSpPr/>
          <p:nvPr/>
        </p:nvSpPr>
        <p:spPr>
          <a:xfrm rot="11120400">
            <a:off x="2856600" y="3366000"/>
            <a:ext cx="277200" cy="203004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72" name="CustomShape 7"/>
          <p:cNvSpPr/>
          <p:nvPr/>
        </p:nvSpPr>
        <p:spPr>
          <a:xfrm rot="11857200">
            <a:off x="3150360" y="3718800"/>
            <a:ext cx="277200" cy="166320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73" name="CustomShape 8"/>
          <p:cNvSpPr/>
          <p:nvPr/>
        </p:nvSpPr>
        <p:spPr>
          <a:xfrm>
            <a:off x="1452600" y="5357880"/>
            <a:ext cx="3141360" cy="638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Calibri"/>
                <a:ea typeface="DejaVu Sans"/>
              </a:rPr>
              <a:t>Lecture:</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A  B  C …</a:t>
            </a:r>
            <a:endParaRPr b="0" lang="fr-FR" sz="1800" spc="-1" strike="noStrike">
              <a:latin typeface="Arial"/>
            </a:endParaRPr>
          </a:p>
        </p:txBody>
      </p:sp>
      <p:sp>
        <p:nvSpPr>
          <p:cNvPr id="274" name="CustomShape 9"/>
          <p:cNvSpPr/>
          <p:nvPr/>
        </p:nvSpPr>
        <p:spPr>
          <a:xfrm rot="12371400">
            <a:off x="3549960" y="3310200"/>
            <a:ext cx="277200" cy="2122200"/>
          </a:xfrm>
          <a:prstGeom prst="downArrow">
            <a:avLst>
              <a:gd name="adj1" fmla="val 50000"/>
              <a:gd name="adj2" fmla="val 50000"/>
            </a:avLst>
          </a:prstGeom>
          <a:solidFill>
            <a:schemeClr val="accent2"/>
          </a:solidFill>
          <a:ln>
            <a:round/>
          </a:ln>
        </p:spPr>
        <p:style>
          <a:lnRef idx="2">
            <a:schemeClr val="accent1">
              <a:shade val="50000"/>
            </a:schemeClr>
          </a:lnRef>
          <a:fillRef idx="1">
            <a:schemeClr val="accent1"/>
          </a:fillRef>
          <a:effectRef idx="0">
            <a:schemeClr val="accent1"/>
          </a:effectRef>
          <a:fontRef idx="minor"/>
        </p:style>
      </p:sp>
      <p:sp>
        <p:nvSpPr>
          <p:cNvPr id="275" name="CustomShape 10"/>
          <p:cNvSpPr/>
          <p:nvPr/>
        </p:nvSpPr>
        <p:spPr>
          <a:xfrm rot="14204400">
            <a:off x="7495920" y="4755240"/>
            <a:ext cx="400680" cy="168444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76" name="CustomShape 11"/>
          <p:cNvSpPr/>
          <p:nvPr/>
        </p:nvSpPr>
        <p:spPr>
          <a:xfrm>
            <a:off x="4809960" y="5572080"/>
            <a:ext cx="307116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Correspondance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A  B  C …  / prévision</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1463400" y="274320"/>
            <a:ext cx="8227800" cy="630000"/>
          </a:xfrm>
          <a:prstGeom prst="rect">
            <a:avLst/>
          </a:prstGeom>
          <a:noFill/>
          <a:ln>
            <a:noFill/>
          </a:ln>
        </p:spPr>
        <p:style>
          <a:lnRef idx="0"/>
          <a:fillRef idx="0"/>
          <a:effectRef idx="0"/>
          <a:fontRef idx="minor"/>
        </p:style>
        <p:txBody>
          <a:bodyPr lIns="90000" rIns="90000" tIns="45000" bIns="45000" anchor="ctr">
            <a:normAutofit fontScale="30000"/>
          </a:bodyPr>
          <a:p>
            <a:pPr algn="ctr">
              <a:lnSpc>
                <a:spcPct val="100000"/>
              </a:lnSpc>
            </a:pPr>
            <a:r>
              <a:rPr b="0" lang="fr-FR" sz="4000" spc="-1" strike="noStrike">
                <a:solidFill>
                  <a:srgbClr val="000000"/>
                </a:solidFill>
                <a:latin typeface="Calibri"/>
                <a:ea typeface="DejaVu Sans"/>
              </a:rPr>
              <a:t>Algorithme de Zambretti implémenté</a:t>
            </a:r>
            <a:endParaRPr b="0" lang="fr-FR" sz="4000" spc="-1" strike="noStrike">
              <a:latin typeface="Arial"/>
            </a:endParaRPr>
          </a:p>
        </p:txBody>
      </p:sp>
      <p:sp>
        <p:nvSpPr>
          <p:cNvPr id="278" name="CustomShape 2"/>
          <p:cNvSpPr/>
          <p:nvPr/>
        </p:nvSpPr>
        <p:spPr>
          <a:xfrm>
            <a:off x="1768320" y="2050560"/>
            <a:ext cx="1569960" cy="92700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rgbClr val="000000"/>
                </a:solidFill>
                <a:latin typeface="Calibri"/>
                <a:ea typeface="DejaVu Sans"/>
              </a:rPr>
              <a:t>dP/dt</a:t>
            </a:r>
            <a:endParaRPr b="0" lang="fr-FR" sz="2400" spc="-1" strike="noStrike">
              <a:latin typeface="Arial"/>
            </a:endParaRPr>
          </a:p>
        </p:txBody>
      </p:sp>
      <p:sp>
        <p:nvSpPr>
          <p:cNvPr id="279" name="CustomShape 3"/>
          <p:cNvSpPr/>
          <p:nvPr/>
        </p:nvSpPr>
        <p:spPr>
          <a:xfrm>
            <a:off x="4595760" y="5143680"/>
            <a:ext cx="1141200" cy="71244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rgbClr val="000000"/>
                </a:solidFill>
                <a:latin typeface="Calibri"/>
                <a:ea typeface="DejaVu Sans"/>
              </a:rPr>
              <a:t>P </a:t>
            </a:r>
            <a:endParaRPr b="0" lang="fr-FR" sz="2400" spc="-1" strike="noStrike">
              <a:latin typeface="Arial"/>
            </a:endParaRPr>
          </a:p>
        </p:txBody>
      </p:sp>
      <p:sp>
        <p:nvSpPr>
          <p:cNvPr id="280" name="CustomShape 4"/>
          <p:cNvSpPr/>
          <p:nvPr/>
        </p:nvSpPr>
        <p:spPr>
          <a:xfrm>
            <a:off x="3554280" y="2407680"/>
            <a:ext cx="641160" cy="141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81" name="CustomShape 5"/>
          <p:cNvSpPr/>
          <p:nvPr/>
        </p:nvSpPr>
        <p:spPr>
          <a:xfrm>
            <a:off x="4249800" y="1884600"/>
            <a:ext cx="1904400" cy="190080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indent="-215640">
              <a:lnSpc>
                <a:spcPct val="150000"/>
              </a:lnSpc>
              <a:buClr>
                <a:srgbClr val="000000"/>
              </a:buClr>
              <a:buFont typeface="Wingdings" charset="2"/>
              <a:buChar char=""/>
            </a:pPr>
            <a:r>
              <a:rPr b="0" lang="fr-FR" sz="1800" spc="-1" strike="noStrike">
                <a:solidFill>
                  <a:srgbClr val="000000"/>
                </a:solidFill>
                <a:latin typeface="Arial"/>
                <a:ea typeface="DejaVu Sans"/>
              </a:rPr>
              <a:t>en hausse</a:t>
            </a:r>
            <a:endParaRPr b="0" lang="fr-FR" sz="1800" spc="-1" strike="noStrike">
              <a:latin typeface="Arial"/>
            </a:endParaRPr>
          </a:p>
          <a:p>
            <a:pPr indent="-215640">
              <a:lnSpc>
                <a:spcPct val="150000"/>
              </a:lnSpc>
              <a:buClr>
                <a:srgbClr val="000000"/>
              </a:buClr>
              <a:buFont typeface="Wingdings" charset="2"/>
              <a:buChar char=""/>
            </a:pPr>
            <a:r>
              <a:rPr b="0" lang="fr-FR" sz="1800" spc="-1" strike="noStrike">
                <a:solidFill>
                  <a:srgbClr val="000000"/>
                </a:solidFill>
                <a:latin typeface="Arial"/>
                <a:ea typeface="DejaVu Sans"/>
              </a:rPr>
              <a:t>stable</a:t>
            </a:r>
            <a:endParaRPr b="0" lang="fr-FR" sz="1800" spc="-1" strike="noStrike">
              <a:latin typeface="Arial"/>
            </a:endParaRPr>
          </a:p>
          <a:p>
            <a:pPr indent="-215640">
              <a:lnSpc>
                <a:spcPct val="150000"/>
              </a:lnSpc>
              <a:buClr>
                <a:srgbClr val="000000"/>
              </a:buClr>
              <a:buFont typeface="Wingdings" charset="2"/>
              <a:buChar char=""/>
            </a:pPr>
            <a:r>
              <a:rPr b="0" lang="fr-FR" sz="1800" spc="-1" strike="noStrike">
                <a:solidFill>
                  <a:srgbClr val="000000"/>
                </a:solidFill>
                <a:latin typeface="Arial"/>
                <a:ea typeface="DejaVu Sans"/>
              </a:rPr>
              <a:t>en baisse</a:t>
            </a:r>
            <a:endParaRPr b="0" lang="fr-FR" sz="1800" spc="-1" strike="noStrike">
              <a:latin typeface="Arial"/>
            </a:endParaRPr>
          </a:p>
        </p:txBody>
      </p:sp>
      <p:sp>
        <p:nvSpPr>
          <p:cNvPr id="282" name="CustomShape 6"/>
          <p:cNvSpPr/>
          <p:nvPr/>
        </p:nvSpPr>
        <p:spPr>
          <a:xfrm>
            <a:off x="8055000" y="1279080"/>
            <a:ext cx="2081520" cy="1698480"/>
          </a:xfrm>
          <a:prstGeom prst="roundRect">
            <a:avLst>
              <a:gd name="adj" fmla="val 16667"/>
            </a:avLst>
          </a:prstGeom>
          <a:noFill/>
          <a:ln w="41400">
            <a:solidFill>
              <a:schemeClr val="accent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rgbClr val="000000"/>
                </a:solidFill>
                <a:latin typeface="Calibri"/>
                <a:ea typeface="DejaVu Sans"/>
              </a:rPr>
              <a:t>Nombre</a:t>
            </a:r>
            <a:endParaRPr b="0" lang="fr-FR" sz="2400" spc="-1" strike="noStrike">
              <a:latin typeface="Arial"/>
            </a:endParaRPr>
          </a:p>
          <a:p>
            <a:pPr algn="ctr">
              <a:lnSpc>
                <a:spcPct val="100000"/>
              </a:lnSpc>
            </a:pPr>
            <a:r>
              <a:rPr b="0" lang="fr-FR" sz="2400" spc="-1" strike="noStrike">
                <a:solidFill>
                  <a:srgbClr val="000000"/>
                </a:solidFill>
                <a:latin typeface="Calibri"/>
                <a:ea typeface="DejaVu Sans"/>
              </a:rPr>
              <a:t>Zambretti</a:t>
            </a:r>
            <a:endParaRPr b="0" lang="fr-FR" sz="2400" spc="-1" strike="noStrike">
              <a:latin typeface="Arial"/>
            </a:endParaRPr>
          </a:p>
          <a:p>
            <a:pPr algn="ctr">
              <a:lnSpc>
                <a:spcPct val="100000"/>
              </a:lnSpc>
            </a:pPr>
            <a:r>
              <a:rPr b="1" lang="fr-FR" sz="2400" spc="-1" strike="noStrike">
                <a:solidFill>
                  <a:srgbClr val="000000"/>
                </a:solidFill>
                <a:latin typeface="Calibri"/>
                <a:ea typeface="DejaVu Sans"/>
              </a:rPr>
              <a:t>Z</a:t>
            </a:r>
            <a:endParaRPr b="0" lang="fr-FR" sz="2400" spc="-1" strike="noStrike">
              <a:latin typeface="Arial"/>
            </a:endParaRPr>
          </a:p>
        </p:txBody>
      </p:sp>
      <p:sp>
        <p:nvSpPr>
          <p:cNvPr id="283" name="CustomShape 7"/>
          <p:cNvSpPr/>
          <p:nvPr/>
        </p:nvSpPr>
        <p:spPr>
          <a:xfrm>
            <a:off x="6269400" y="2407680"/>
            <a:ext cx="1712880" cy="141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84" name="CustomShape 8"/>
          <p:cNvSpPr/>
          <p:nvPr/>
        </p:nvSpPr>
        <p:spPr>
          <a:xfrm>
            <a:off x="1881000" y="1428840"/>
            <a:ext cx="137016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ff0000"/>
                </a:solidFill>
                <a:latin typeface="Calibri"/>
                <a:ea typeface="DejaVu Sans"/>
              </a:rPr>
              <a:t>/ heure</a:t>
            </a:r>
            <a:endParaRPr b="0" lang="fr-FR" sz="1800" spc="-1" strike="noStrike">
              <a:latin typeface="Arial"/>
            </a:endParaRPr>
          </a:p>
        </p:txBody>
      </p:sp>
      <p:sp>
        <p:nvSpPr>
          <p:cNvPr id="285" name="CustomShape 9"/>
          <p:cNvSpPr/>
          <p:nvPr/>
        </p:nvSpPr>
        <p:spPr>
          <a:xfrm>
            <a:off x="4411440" y="5945400"/>
            <a:ext cx="142704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ff0000"/>
                </a:solidFill>
                <a:latin typeface="Calibri"/>
                <a:ea typeface="DejaVu Sans"/>
              </a:rPr>
              <a:t>10 s</a:t>
            </a:r>
            <a:endParaRPr b="0" lang="fr-FR" sz="1800" spc="-1" strike="noStrike">
              <a:latin typeface="Arial"/>
            </a:endParaRPr>
          </a:p>
        </p:txBody>
      </p:sp>
      <p:sp>
        <p:nvSpPr>
          <p:cNvPr id="286" name="CustomShape 10"/>
          <p:cNvSpPr/>
          <p:nvPr/>
        </p:nvSpPr>
        <p:spPr>
          <a:xfrm>
            <a:off x="8913960" y="3193560"/>
            <a:ext cx="212400" cy="49824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87" name="CustomShape 11"/>
          <p:cNvSpPr/>
          <p:nvPr/>
        </p:nvSpPr>
        <p:spPr>
          <a:xfrm>
            <a:off x="7881840" y="4071960"/>
            <a:ext cx="2998440" cy="1735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1 : Settled Fine</a:t>
            </a:r>
            <a:r>
              <a:rPr b="0"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2 : Fine Weather</a:t>
            </a:r>
            <a:r>
              <a:rPr b="0"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3 : Fine Becoming  less settled</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a:t>
            </a:r>
            <a:r>
              <a:rPr b="0" lang="fr-FR" sz="1800" spc="-1" strike="noStrike">
                <a:solidFill>
                  <a:srgbClr val="000000"/>
                </a:solidFill>
                <a:latin typeface="Calibri"/>
                <a:ea typeface="DejaVu Sans"/>
              </a:rPr>
              <a:t>	</a:t>
            </a:r>
            <a:endParaRPr b="0" lang="fr-FR" sz="1800" spc="-1" strike="noStrike">
              <a:latin typeface="Arial"/>
            </a:endParaRPr>
          </a:p>
          <a:p>
            <a:pPr>
              <a:lnSpc>
                <a:spcPct val="100000"/>
              </a:lnSpc>
            </a:pPr>
            <a:endParaRPr b="0" lang="fr-FR" sz="1800" spc="-1" strike="noStrike">
              <a:latin typeface="Arial"/>
            </a:endParaRPr>
          </a:p>
        </p:txBody>
      </p:sp>
      <p:sp>
        <p:nvSpPr>
          <p:cNvPr id="288" name="CustomShape 12"/>
          <p:cNvSpPr/>
          <p:nvPr/>
        </p:nvSpPr>
        <p:spPr>
          <a:xfrm rot="10800000">
            <a:off x="5305320" y="4959000"/>
            <a:ext cx="212400" cy="42696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89" name="CustomShape 13"/>
          <p:cNvSpPr/>
          <p:nvPr/>
        </p:nvSpPr>
        <p:spPr>
          <a:xfrm rot="2868000">
            <a:off x="2055600" y="3949920"/>
            <a:ext cx="2946960" cy="426240"/>
          </a:xfrm>
          <a:prstGeom prst="lef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90" name="CustomShape 14"/>
          <p:cNvSpPr/>
          <p:nvPr/>
        </p:nvSpPr>
        <p:spPr>
          <a:xfrm>
            <a:off x="880920" y="3929040"/>
            <a:ext cx="2285280" cy="1856520"/>
          </a:xfrm>
          <a:prstGeom prst="flowChartMultidocument">
            <a:avLst/>
          </a:prstGeom>
          <a:solidFill>
            <a:schemeClr val="accent2">
              <a:lumMod val="20000"/>
              <a:lumOff val="8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000" spc="-1" strike="noStrike">
                <a:solidFill>
                  <a:srgbClr val="000000"/>
                </a:solidFill>
                <a:latin typeface="Arial"/>
                <a:ea typeface="DejaVu Sans"/>
              </a:rPr>
              <a:t>Historisation</a:t>
            </a:r>
            <a:endParaRPr b="0" lang="fr-FR" sz="2000" spc="-1" strike="noStrike">
              <a:latin typeface="Arial"/>
            </a:endParaRPr>
          </a:p>
        </p:txBody>
      </p:sp>
      <p:sp>
        <p:nvSpPr>
          <p:cNvPr id="291" name="CustomShape 15"/>
          <p:cNvSpPr/>
          <p:nvPr/>
        </p:nvSpPr>
        <p:spPr>
          <a:xfrm>
            <a:off x="4595760" y="1285920"/>
            <a:ext cx="137016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Calibri"/>
                <a:ea typeface="DejaVu Sans"/>
              </a:rPr>
              <a:t>Linéarisation</a:t>
            </a:r>
            <a:endParaRPr b="0" lang="fr-FR" sz="1800" spc="-1" strike="noStrike">
              <a:latin typeface="Arial"/>
            </a:endParaRPr>
          </a:p>
        </p:txBody>
      </p:sp>
      <p:sp>
        <p:nvSpPr>
          <p:cNvPr id="292" name="CustomShape 16"/>
          <p:cNvSpPr/>
          <p:nvPr/>
        </p:nvSpPr>
        <p:spPr>
          <a:xfrm>
            <a:off x="4381560" y="4000680"/>
            <a:ext cx="23565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3 équations Z (P)</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2194560" y="374400"/>
            <a:ext cx="8227800" cy="630000"/>
          </a:xfrm>
          <a:prstGeom prst="rect">
            <a:avLst/>
          </a:prstGeom>
          <a:noFill/>
          <a:ln>
            <a:noFill/>
          </a:ln>
        </p:spPr>
        <p:style>
          <a:lnRef idx="0"/>
          <a:fillRef idx="0"/>
          <a:effectRef idx="0"/>
          <a:fontRef idx="minor"/>
        </p:style>
        <p:txBody>
          <a:bodyPr lIns="90000" rIns="90000" tIns="45000" bIns="45000" anchor="ctr">
            <a:normAutofit fontScale="30000"/>
          </a:bodyPr>
          <a:p>
            <a:pPr algn="ctr">
              <a:lnSpc>
                <a:spcPct val="100000"/>
              </a:lnSpc>
            </a:pPr>
            <a:r>
              <a:rPr b="0" lang="fr-FR" sz="4000" spc="-1" strike="noStrike">
                <a:solidFill>
                  <a:srgbClr val="000000"/>
                </a:solidFill>
                <a:latin typeface="Calibri"/>
                <a:ea typeface="DejaVu Sans"/>
              </a:rPr>
              <a:t>Algorithme de Zambretti implémenté</a:t>
            </a:r>
            <a:endParaRPr b="0" lang="fr-FR" sz="4000" spc="-1" strike="noStrike">
              <a:latin typeface="Arial"/>
            </a:endParaRPr>
          </a:p>
        </p:txBody>
      </p:sp>
      <p:sp>
        <p:nvSpPr>
          <p:cNvPr id="294" name="CustomShape 2"/>
          <p:cNvSpPr/>
          <p:nvPr/>
        </p:nvSpPr>
        <p:spPr>
          <a:xfrm>
            <a:off x="2309760" y="1785960"/>
            <a:ext cx="4213080" cy="42048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3mbar/hour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Transit de l’erreur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Erreurs dues à la linéarisation</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95" name="CustomShape 3"/>
          <p:cNvSpPr/>
          <p:nvPr/>
        </p:nvSpPr>
        <p:spPr>
          <a:xfrm>
            <a:off x="6655320" y="1841400"/>
            <a:ext cx="2427120" cy="114120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0" lang="fr-FR" sz="1800" spc="-1" strike="noStrike">
                <a:solidFill>
                  <a:srgbClr val="000000"/>
                </a:solidFill>
                <a:latin typeface="Calibri"/>
                <a:ea typeface="DejaVu Sans"/>
              </a:rPr>
              <a:t>« Stable »</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P ne change pas Z</a:t>
            </a:r>
            <a:endParaRPr b="0" lang="fr-FR" sz="1800" spc="-1" strike="noStrike">
              <a:latin typeface="Arial"/>
            </a:endParaRPr>
          </a:p>
        </p:txBody>
      </p:sp>
      <p:sp>
        <p:nvSpPr>
          <p:cNvPr id="296" name="CustomShape 4"/>
          <p:cNvSpPr/>
          <p:nvPr/>
        </p:nvSpPr>
        <p:spPr>
          <a:xfrm>
            <a:off x="6655320" y="4841640"/>
            <a:ext cx="2427120" cy="114120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0" lang="fr-FR" sz="1800" spc="-1" strike="noStrike">
                <a:solidFill>
                  <a:srgbClr val="000000"/>
                </a:solidFill>
                <a:latin typeface="Calibri"/>
                <a:ea typeface="DejaVu Sans"/>
              </a:rPr>
              <a:t>± une unité de Z</a:t>
            </a:r>
            <a:endParaRPr b="0" lang="fr-FR" sz="1800" spc="-1" strike="noStrike">
              <a:latin typeface="Arial"/>
            </a:endParaRPr>
          </a:p>
        </p:txBody>
      </p:sp>
      <p:sp>
        <p:nvSpPr>
          <p:cNvPr id="297" name="CustomShape 5"/>
          <p:cNvSpPr/>
          <p:nvPr/>
        </p:nvSpPr>
        <p:spPr>
          <a:xfrm>
            <a:off x="6655320" y="3270240"/>
            <a:ext cx="2427120" cy="114120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noAutofit/>
          </a:bodyPr>
          <a:p>
            <a:pPr algn="ctr">
              <a:lnSpc>
                <a:spcPct val="100000"/>
              </a:lnSpc>
            </a:pPr>
            <a:r>
              <a:rPr b="0" lang="fr-FR" sz="1800" spc="-1" strike="noStrike">
                <a:solidFill>
                  <a:srgbClr val="000000"/>
                </a:solidFill>
                <a:latin typeface="Calibri"/>
                <a:ea typeface="DejaVu Sans"/>
              </a:rPr>
              <a:t>Z = -1</a:t>
            </a: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Tendance = -1</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 name="" descr=""/>
          <p:cNvPicPr/>
          <p:nvPr/>
        </p:nvPicPr>
        <p:blipFill>
          <a:blip r:embed="rId1"/>
          <a:stretch/>
        </p:blipFill>
        <p:spPr>
          <a:xfrm>
            <a:off x="936000" y="967320"/>
            <a:ext cx="10152000" cy="5692320"/>
          </a:xfrm>
          <a:prstGeom prst="rect">
            <a:avLst/>
          </a:prstGeom>
          <a:ln>
            <a:noFill/>
          </a:ln>
        </p:spPr>
      </p:pic>
      <p:sp>
        <p:nvSpPr>
          <p:cNvPr id="299" name="CustomShape 1"/>
          <p:cNvSpPr/>
          <p:nvPr/>
        </p:nvSpPr>
        <p:spPr>
          <a:xfrm>
            <a:off x="1737720" y="357120"/>
            <a:ext cx="8227800" cy="630000"/>
          </a:xfrm>
          <a:prstGeom prst="rect">
            <a:avLst/>
          </a:prstGeom>
          <a:noFill/>
          <a:ln>
            <a:noFill/>
          </a:ln>
        </p:spPr>
        <p:style>
          <a:lnRef idx="0"/>
          <a:fillRef idx="0"/>
          <a:effectRef idx="0"/>
          <a:fontRef idx="minor"/>
        </p:style>
        <p:txBody>
          <a:bodyPr lIns="90000" rIns="90000" tIns="45000" bIns="45000" anchor="ctr">
            <a:normAutofit fontScale="86000"/>
          </a:bodyPr>
          <a:p>
            <a:pPr algn="ctr">
              <a:lnSpc>
                <a:spcPct val="100000"/>
              </a:lnSpc>
            </a:pPr>
            <a:r>
              <a:rPr b="0" lang="fr-FR" sz="4000" spc="-1" strike="noStrike">
                <a:solidFill>
                  <a:srgbClr val="000000"/>
                </a:solidFill>
                <a:latin typeface="Calibri"/>
                <a:ea typeface="DejaVu Sans"/>
              </a:rPr>
              <a:t>Diagramme de flux de données</a:t>
            </a:r>
            <a:endParaRPr b="0" lang="fr-FR" sz="4000" spc="-1" strike="noStrike">
              <a:latin typeface="Arial"/>
            </a:endParaRPr>
          </a:p>
        </p:txBody>
      </p:sp>
      <p:pic>
        <p:nvPicPr>
          <p:cNvPr id="300" name="Image 33" descr=""/>
          <p:cNvPicPr/>
          <p:nvPr/>
        </p:nvPicPr>
        <p:blipFill>
          <a:blip r:embed="rId2"/>
          <a:stretch/>
        </p:blipFill>
        <p:spPr>
          <a:xfrm>
            <a:off x="1252800" y="4329360"/>
            <a:ext cx="1123200" cy="2078640"/>
          </a:xfrm>
          <a:prstGeom prst="rect">
            <a:avLst/>
          </a:prstGeom>
          <a:ln>
            <a:noFill/>
          </a:ln>
        </p:spPr>
      </p:pic>
      <p:grpSp>
        <p:nvGrpSpPr>
          <p:cNvPr id="301" name="Group 2"/>
          <p:cNvGrpSpPr/>
          <p:nvPr/>
        </p:nvGrpSpPr>
        <p:grpSpPr>
          <a:xfrm>
            <a:off x="4948560" y="1388520"/>
            <a:ext cx="5097240" cy="465480"/>
            <a:chOff x="4948560" y="1388520"/>
            <a:chExt cx="5097240" cy="465480"/>
          </a:xfrm>
        </p:grpSpPr>
        <p:pic>
          <p:nvPicPr>
            <p:cNvPr id="302" name="Image 170" descr=""/>
            <p:cNvPicPr/>
            <p:nvPr/>
          </p:nvPicPr>
          <p:blipFill>
            <a:blip r:embed="rId3"/>
            <a:stretch/>
          </p:blipFill>
          <p:spPr>
            <a:xfrm>
              <a:off x="8689320" y="1432800"/>
              <a:ext cx="293760" cy="322200"/>
            </a:xfrm>
            <a:prstGeom prst="rect">
              <a:avLst/>
            </a:prstGeom>
            <a:ln>
              <a:noFill/>
            </a:ln>
          </p:spPr>
        </p:pic>
        <p:pic>
          <p:nvPicPr>
            <p:cNvPr id="303" name="Image 171" descr=""/>
            <p:cNvPicPr/>
            <p:nvPr/>
          </p:nvPicPr>
          <p:blipFill>
            <a:blip r:embed="rId4"/>
            <a:stretch/>
          </p:blipFill>
          <p:spPr>
            <a:xfrm>
              <a:off x="4948560" y="1463040"/>
              <a:ext cx="245880" cy="293760"/>
            </a:xfrm>
            <a:prstGeom prst="rect">
              <a:avLst/>
            </a:prstGeom>
            <a:ln>
              <a:noFill/>
            </a:ln>
          </p:spPr>
        </p:pic>
        <p:pic>
          <p:nvPicPr>
            <p:cNvPr id="304" name="Image 172" descr=""/>
            <p:cNvPicPr/>
            <p:nvPr/>
          </p:nvPicPr>
          <p:blipFill>
            <a:blip r:embed="rId5"/>
            <a:stretch/>
          </p:blipFill>
          <p:spPr>
            <a:xfrm>
              <a:off x="6804720" y="1463040"/>
              <a:ext cx="245880" cy="312840"/>
            </a:xfrm>
            <a:prstGeom prst="rect">
              <a:avLst/>
            </a:prstGeom>
            <a:ln>
              <a:noFill/>
            </a:ln>
          </p:spPr>
        </p:pic>
        <p:sp>
          <p:nvSpPr>
            <p:cNvPr id="305" name="CustomShape 3"/>
            <p:cNvSpPr/>
            <p:nvPr/>
          </p:nvSpPr>
          <p:spPr>
            <a:xfrm>
              <a:off x="5281200" y="1398600"/>
              <a:ext cx="39924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000000"/>
                  </a:solidFill>
                  <a:latin typeface="Arial"/>
                  <a:ea typeface="DejaVu Sans"/>
                </a:rPr>
                <a:t>C</a:t>
              </a:r>
              <a:endParaRPr b="0" lang="fr-FR" sz="2400" spc="-1" strike="noStrike">
                <a:latin typeface="Arial"/>
              </a:endParaRPr>
            </a:p>
          </p:txBody>
        </p:sp>
        <p:sp>
          <p:nvSpPr>
            <p:cNvPr id="306" name="CustomShape 4"/>
            <p:cNvSpPr/>
            <p:nvPr/>
          </p:nvSpPr>
          <p:spPr>
            <a:xfrm>
              <a:off x="7112880" y="1398600"/>
              <a:ext cx="94356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000000"/>
                  </a:solidFill>
                  <a:latin typeface="Arial"/>
                  <a:ea typeface="DejaVu Sans"/>
                </a:rPr>
                <a:t>C++</a:t>
              </a:r>
              <a:endParaRPr b="0" lang="fr-FR" sz="2400" spc="-1" strike="noStrike">
                <a:latin typeface="Arial"/>
              </a:endParaRPr>
            </a:p>
          </p:txBody>
        </p:sp>
        <p:sp>
          <p:nvSpPr>
            <p:cNvPr id="307" name="CustomShape 5"/>
            <p:cNvSpPr/>
            <p:nvPr/>
          </p:nvSpPr>
          <p:spPr>
            <a:xfrm>
              <a:off x="9102240" y="1388520"/>
              <a:ext cx="94356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400" spc="-1" strike="noStrike">
                  <a:solidFill>
                    <a:srgbClr val="000000"/>
                  </a:solidFill>
                  <a:latin typeface="Arial"/>
                  <a:ea typeface="DejaVu Sans"/>
                </a:rPr>
                <a:t>QML</a:t>
              </a:r>
              <a:endParaRPr b="0" lang="fr-FR" sz="2400" spc="-1" strike="noStrike">
                <a:latin typeface="Arial"/>
              </a:endParaRPr>
            </a:p>
          </p:txBody>
        </p:sp>
      </p:gr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457200" y="274680"/>
            <a:ext cx="8227800" cy="11412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fr-FR" sz="3600" spc="-1" strike="noStrike">
                <a:solidFill>
                  <a:srgbClr val="000000"/>
                </a:solidFill>
                <a:latin typeface="Calibri"/>
                <a:ea typeface="DejaVu Sans"/>
              </a:rPr>
              <a:t>Simplification du code démo</a:t>
            </a:r>
            <a:endParaRPr b="0" lang="fr-FR" sz="3600" spc="-1" strike="noStrike">
              <a:latin typeface="Arial"/>
            </a:endParaRPr>
          </a:p>
        </p:txBody>
      </p:sp>
      <p:pic>
        <p:nvPicPr>
          <p:cNvPr id="309" name="Picture 2" descr=""/>
          <p:cNvPicPr/>
          <p:nvPr/>
        </p:nvPicPr>
        <p:blipFill>
          <a:blip r:embed="rId1"/>
          <a:stretch/>
        </p:blipFill>
        <p:spPr>
          <a:xfrm>
            <a:off x="5297040" y="1689120"/>
            <a:ext cx="4913280" cy="3589200"/>
          </a:xfrm>
          <a:prstGeom prst="rect">
            <a:avLst/>
          </a:prstGeom>
          <a:ln w="9360">
            <a:noFill/>
          </a:ln>
        </p:spPr>
      </p:pic>
      <p:sp>
        <p:nvSpPr>
          <p:cNvPr id="310" name="CustomShape 2"/>
          <p:cNvSpPr/>
          <p:nvPr/>
        </p:nvSpPr>
        <p:spPr>
          <a:xfrm>
            <a:off x="4654080" y="3618000"/>
            <a:ext cx="569880" cy="128412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11" name="CustomShape 3"/>
          <p:cNvSpPr/>
          <p:nvPr/>
        </p:nvSpPr>
        <p:spPr>
          <a:xfrm>
            <a:off x="365760" y="1828800"/>
            <a:ext cx="4754160" cy="1461240"/>
          </a:xfrm>
          <a:prstGeom prst="rect">
            <a:avLst/>
          </a:prstGeom>
          <a:noFill/>
          <a:ln>
            <a:noFill/>
          </a:ln>
        </p:spPr>
        <p:style>
          <a:lnRef idx="0"/>
          <a:fillRef idx="0"/>
          <a:effectRef idx="0"/>
          <a:fontRef idx="minor"/>
        </p:style>
        <p:txBody>
          <a:bodyPr lIns="90000" rIns="90000" tIns="45000" bIns="45000">
            <a:spAutoFit/>
          </a:bodyPr>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Preprocess I2C</a:t>
            </a: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Fonctions originelles conservées </a:t>
            </a: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Code erreur simplifié</a:t>
            </a: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Mode “normal”</a:t>
            </a:r>
            <a:endParaRPr b="0" lang="fr-FR" sz="1800" spc="-1" strike="noStrike">
              <a:latin typeface="Arial"/>
            </a:endParaRPr>
          </a:p>
          <a:p>
            <a:pPr>
              <a:lnSpc>
                <a:spcPct val="100000"/>
              </a:lnSpc>
            </a:pPr>
            <a:endParaRPr b="0" lang="fr-FR" sz="1800" spc="-1" strike="noStrike">
              <a:latin typeface="Arial"/>
            </a:endParaRPr>
          </a:p>
        </p:txBody>
      </p:sp>
      <p:sp>
        <p:nvSpPr>
          <p:cNvPr id="312" name="CustomShape 4"/>
          <p:cNvSpPr/>
          <p:nvPr/>
        </p:nvSpPr>
        <p:spPr>
          <a:xfrm>
            <a:off x="4735080" y="1689120"/>
            <a:ext cx="569880" cy="128412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13" name="CustomShape 5"/>
          <p:cNvSpPr/>
          <p:nvPr/>
        </p:nvSpPr>
        <p:spPr>
          <a:xfrm>
            <a:off x="365760" y="3659400"/>
            <a:ext cx="4370400" cy="2009880"/>
          </a:xfrm>
          <a:prstGeom prst="rect">
            <a:avLst/>
          </a:prstGeom>
          <a:noFill/>
          <a:ln>
            <a:noFill/>
          </a:ln>
        </p:spPr>
        <p:style>
          <a:lnRef idx="0"/>
          <a:fillRef idx="0"/>
          <a:effectRef idx="0"/>
          <a:fontRef idx="minor"/>
        </p:style>
        <p:txBody>
          <a:bodyPr lIns="90000" rIns="90000" tIns="45000" bIns="45000">
            <a:spAutoFit/>
          </a:bodyPr>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Ajout horodatage :</a:t>
            </a: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Juste aprés le délais  acquisition</a:t>
            </a:r>
            <a:endParaRPr b="0" lang="fr-FR" sz="1800" spc="-1" strike="noStrike">
              <a:latin typeface="Arial"/>
            </a:endParaRPr>
          </a:p>
          <a:p>
            <a:pPr marL="216000" indent="-214560">
              <a:lnSpc>
                <a:spcPct val="100000"/>
              </a:lnSpc>
              <a:buClr>
                <a:srgbClr val="000000"/>
              </a:buClr>
              <a:buFont typeface="Arial"/>
              <a:buChar char="•"/>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Temps : unix, en secondes</a:t>
            </a: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14" name="CustomShape 6"/>
          <p:cNvSpPr/>
          <p:nvPr/>
        </p:nvSpPr>
        <p:spPr>
          <a:xfrm>
            <a:off x="7907760" y="1645920"/>
            <a:ext cx="41590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Arial"/>
                <a:ea typeface="DejaVu Sans"/>
              </a:rPr>
              <a:t>Classe Average:</a:t>
            </a:r>
            <a:endParaRPr b="0" lang="fr-FR" sz="1800" spc="-1" strike="noStrike">
              <a:latin typeface="Arial"/>
            </a:endParaRPr>
          </a:p>
          <a:p>
            <a:pPr>
              <a:lnSpc>
                <a:spcPct val="100000"/>
              </a:lnSpc>
            </a:pPr>
            <a:endParaRPr b="0" lang="fr-FR" sz="1800" spc="-1" strike="noStrike">
              <a:latin typeface="Arial"/>
            </a:endParaRPr>
          </a:p>
          <a:p>
            <a:pPr marL="216000" indent="-215280">
              <a:lnSpc>
                <a:spcPct val="100000"/>
              </a:lnSpc>
              <a:buClr>
                <a:srgbClr val="000000"/>
              </a:buClr>
              <a:buSzPct val="45000"/>
              <a:buFont typeface="Wingdings" charset="2"/>
              <a:buChar char=""/>
            </a:pPr>
            <a:r>
              <a:rPr b="0" lang="fr-FR" sz="1800" spc="-1" strike="noStrike">
                <a:solidFill>
                  <a:srgbClr val="000000"/>
                </a:solidFill>
                <a:latin typeface="Arial"/>
                <a:ea typeface="DejaVu Sans"/>
              </a:rPr>
              <a:t>Initialisation à la création de l’objet</a:t>
            </a:r>
            <a:endParaRPr b="0" lang="fr-FR" sz="1800" spc="-1" strike="noStrike">
              <a:latin typeface="Arial"/>
            </a:endParaRPr>
          </a:p>
          <a:p>
            <a:pPr marL="216000" indent="-215280">
              <a:lnSpc>
                <a:spcPct val="100000"/>
              </a:lnSpc>
              <a:buClr>
                <a:srgbClr val="000000"/>
              </a:buClr>
              <a:buSzPct val="45000"/>
              <a:buFont typeface="Wingdings" charset="2"/>
              <a:buChar char=""/>
            </a:pPr>
            <a:r>
              <a:rPr b="0" lang="fr-FR" sz="1800" spc="-1" strike="noStrike">
                <a:solidFill>
                  <a:srgbClr val="000000"/>
                </a:solidFill>
                <a:latin typeface="Arial"/>
                <a:ea typeface="DejaVu Sans"/>
              </a:rPr>
              <a:t>Mesure à l’appel de measurement()</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Image 218" descr=""/>
          <p:cNvPicPr/>
          <p:nvPr/>
        </p:nvPicPr>
        <p:blipFill>
          <a:blip r:embed="rId1"/>
          <a:stretch/>
        </p:blipFill>
        <p:spPr>
          <a:xfrm>
            <a:off x="4758120" y="1047600"/>
            <a:ext cx="5664600" cy="2293200"/>
          </a:xfrm>
          <a:prstGeom prst="rect">
            <a:avLst/>
          </a:prstGeom>
          <a:ln>
            <a:noFill/>
          </a:ln>
        </p:spPr>
      </p:pic>
      <p:sp>
        <p:nvSpPr>
          <p:cNvPr id="316" name="CustomShape 1"/>
          <p:cNvSpPr/>
          <p:nvPr/>
        </p:nvSpPr>
        <p:spPr>
          <a:xfrm>
            <a:off x="357480" y="357120"/>
            <a:ext cx="8227800" cy="630000"/>
          </a:xfrm>
          <a:prstGeom prst="rect">
            <a:avLst/>
          </a:prstGeom>
          <a:noFill/>
          <a:ln>
            <a:noFill/>
          </a:ln>
        </p:spPr>
        <p:style>
          <a:lnRef idx="0"/>
          <a:fillRef idx="0"/>
          <a:effectRef idx="0"/>
          <a:fontRef idx="minor"/>
        </p:style>
        <p:txBody>
          <a:bodyPr lIns="90000" rIns="90000" tIns="45000" bIns="45000" anchor="ctr">
            <a:normAutofit fontScale="86000"/>
          </a:bodyPr>
          <a:p>
            <a:pPr algn="ctr">
              <a:lnSpc>
                <a:spcPct val="100000"/>
              </a:lnSpc>
            </a:pPr>
            <a:r>
              <a:rPr b="0" lang="fr-FR" sz="4000" spc="-1" strike="noStrike">
                <a:solidFill>
                  <a:srgbClr val="000000"/>
                </a:solidFill>
                <a:latin typeface="Calibri"/>
                <a:ea typeface="DejaVu Sans"/>
              </a:rPr>
              <a:t>Préparation des mesures</a:t>
            </a:r>
            <a:endParaRPr b="0" lang="fr-FR" sz="4000" spc="-1" strike="noStrike">
              <a:latin typeface="Arial"/>
            </a:endParaRPr>
          </a:p>
        </p:txBody>
      </p:sp>
      <p:sp>
        <p:nvSpPr>
          <p:cNvPr id="317" name="CustomShape 2"/>
          <p:cNvSpPr/>
          <p:nvPr/>
        </p:nvSpPr>
        <p:spPr>
          <a:xfrm>
            <a:off x="4754880" y="3067920"/>
            <a:ext cx="19832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800080"/>
                </a:solidFill>
                <a:latin typeface="Arial"/>
                <a:ea typeface="DejaVu Sans"/>
              </a:rPr>
              <a:t>Affichage</a:t>
            </a:r>
            <a:endParaRPr b="0" lang="fr-FR" sz="1800" spc="-1" strike="noStrike">
              <a:latin typeface="Arial"/>
            </a:endParaRPr>
          </a:p>
        </p:txBody>
      </p:sp>
      <p:pic>
        <p:nvPicPr>
          <p:cNvPr id="318" name="Image 221" descr=""/>
          <p:cNvPicPr/>
          <p:nvPr/>
        </p:nvPicPr>
        <p:blipFill>
          <a:blip r:embed="rId2"/>
          <a:stretch/>
        </p:blipFill>
        <p:spPr>
          <a:xfrm>
            <a:off x="2496240" y="3419640"/>
            <a:ext cx="7104600" cy="3254760"/>
          </a:xfrm>
          <a:prstGeom prst="rect">
            <a:avLst/>
          </a:prstGeom>
          <a:ln>
            <a:noFill/>
          </a:ln>
        </p:spPr>
      </p:pic>
      <p:sp>
        <p:nvSpPr>
          <p:cNvPr id="319" name="CustomShape 3"/>
          <p:cNvSpPr/>
          <p:nvPr/>
        </p:nvSpPr>
        <p:spPr>
          <a:xfrm>
            <a:off x="4023360" y="1239120"/>
            <a:ext cx="569880" cy="128412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20" name="CustomShape 4"/>
          <p:cNvSpPr/>
          <p:nvPr/>
        </p:nvSpPr>
        <p:spPr>
          <a:xfrm>
            <a:off x="1645920" y="1409760"/>
            <a:ext cx="237600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10 acquisitions/s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Ecart type Pression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Arial"/>
              </a:rPr>
              <a:t>σ &lt; 1mbar</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837720" y="263520"/>
            <a:ext cx="10512360" cy="1322280"/>
          </a:xfrm>
          <a:prstGeom prst="rect">
            <a:avLst/>
          </a:prstGeom>
          <a:noFill/>
          <a:ln>
            <a:noFill/>
          </a:ln>
        </p:spPr>
        <p:style>
          <a:lnRef idx="0"/>
          <a:fillRef idx="0"/>
          <a:effectRef idx="0"/>
          <a:fontRef idx="minor"/>
        </p:style>
      </p:sp>
      <p:sp>
        <p:nvSpPr>
          <p:cNvPr id="322"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2A1C1BB-2227-4A39-8E02-AC6E417260A4}" type="slidenum">
              <a:rPr b="0" lang="fr-FR" sz="1200" spc="-1" strike="noStrike">
                <a:solidFill>
                  <a:srgbClr val="8b8b8b"/>
                </a:solidFill>
                <a:latin typeface="Calibri"/>
                <a:ea typeface="DejaVu Sans"/>
              </a:rPr>
              <a:t>18</a:t>
            </a:fld>
            <a:endParaRPr b="0" lang="fr-FR" sz="1200" spc="-1" strike="noStrike">
              <a:latin typeface="Arial"/>
            </a:endParaRPr>
          </a:p>
        </p:txBody>
      </p:sp>
      <p:sp>
        <p:nvSpPr>
          <p:cNvPr id="323" name="CustomShape 3"/>
          <p:cNvSpPr/>
          <p:nvPr/>
        </p:nvSpPr>
        <p:spPr>
          <a:xfrm>
            <a:off x="837720" y="248400"/>
            <a:ext cx="10682280" cy="11412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fr-FR" sz="3600" spc="-1" strike="noStrike">
                <a:solidFill>
                  <a:srgbClr val="000000"/>
                </a:solidFill>
                <a:latin typeface="Calibri"/>
                <a:ea typeface="DejaVu Sans"/>
              </a:rPr>
              <a:t>Historisation des mesures de Pression</a:t>
            </a:r>
            <a:endParaRPr b="0" lang="fr-FR" sz="3600" spc="-1" strike="noStrike">
              <a:latin typeface="Arial"/>
            </a:endParaRPr>
          </a:p>
        </p:txBody>
      </p:sp>
      <p:pic>
        <p:nvPicPr>
          <p:cNvPr id="324" name="Image 227" descr=""/>
          <p:cNvPicPr/>
          <p:nvPr/>
        </p:nvPicPr>
        <p:blipFill>
          <a:blip r:embed="rId1"/>
          <a:stretch/>
        </p:blipFill>
        <p:spPr>
          <a:xfrm>
            <a:off x="2194560" y="1737360"/>
            <a:ext cx="3817080" cy="3969360"/>
          </a:xfrm>
          <a:prstGeom prst="rect">
            <a:avLst/>
          </a:prstGeom>
          <a:ln>
            <a:noFill/>
          </a:ln>
        </p:spPr>
      </p:pic>
      <p:sp>
        <p:nvSpPr>
          <p:cNvPr id="325" name="CustomShape 4"/>
          <p:cNvSpPr/>
          <p:nvPr/>
        </p:nvSpPr>
        <p:spPr>
          <a:xfrm>
            <a:off x="6766560" y="1645920"/>
            <a:ext cx="3778560" cy="1461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Les besoins:</a:t>
            </a: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Wingdings" charset="2"/>
              <a:buChar char=""/>
            </a:pPr>
            <a:r>
              <a:rPr b="0" lang="fr-FR" sz="1800" spc="-1" strike="noStrike">
                <a:solidFill>
                  <a:srgbClr val="000000"/>
                </a:solidFill>
                <a:latin typeface="Arial"/>
                <a:ea typeface="DejaVu Sans"/>
              </a:rPr>
              <a:t>Variation de Pression </a:t>
            </a:r>
            <a:r>
              <a:rPr b="1" lang="fr-FR" sz="1800" spc="-1" strike="noStrike">
                <a:solidFill>
                  <a:srgbClr val="000000"/>
                </a:solidFill>
                <a:latin typeface="Arial"/>
                <a:ea typeface="DejaVu Sans"/>
              </a:rPr>
              <a:t>sur l’heure</a:t>
            </a:r>
            <a:endParaRPr b="0" lang="fr-FR" sz="1800" spc="-1" strike="noStrike">
              <a:latin typeface="Arial"/>
            </a:endParaRPr>
          </a:p>
          <a:p>
            <a:pPr marL="216000" indent="-214560">
              <a:lnSpc>
                <a:spcPct val="100000"/>
              </a:lnSpc>
              <a:buClr>
                <a:srgbClr val="000000"/>
              </a:buClr>
              <a:buFont typeface="Wingdings" charset="2"/>
              <a:buChar char=""/>
            </a:pPr>
            <a:r>
              <a:rPr b="0" lang="fr-FR" sz="1800" spc="-1" strike="noStrike">
                <a:solidFill>
                  <a:srgbClr val="000000"/>
                </a:solidFill>
                <a:latin typeface="Arial"/>
                <a:ea typeface="DejaVu Sans"/>
              </a:rPr>
              <a:t>Affichage </a:t>
            </a:r>
            <a:r>
              <a:rPr b="1" lang="fr-FR" sz="1800" spc="-1" strike="noStrike">
                <a:solidFill>
                  <a:srgbClr val="000000"/>
                </a:solidFill>
                <a:latin typeface="Arial"/>
                <a:ea typeface="DejaVu Sans"/>
              </a:rPr>
              <a:t>~ 10 secondes</a:t>
            </a:r>
            <a:endParaRPr b="0" lang="fr-FR" sz="1800" spc="-1" strike="noStrike">
              <a:latin typeface="Arial"/>
            </a:endParaRPr>
          </a:p>
        </p:txBody>
      </p:sp>
      <p:sp>
        <p:nvSpPr>
          <p:cNvPr id="326" name="CustomShape 5"/>
          <p:cNvSpPr/>
          <p:nvPr/>
        </p:nvSpPr>
        <p:spPr>
          <a:xfrm>
            <a:off x="6749280" y="3291840"/>
            <a:ext cx="51364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1ère version (démo):</a:t>
            </a:r>
            <a:endParaRPr b="0" lang="fr-FR" sz="1800" spc="-1" strike="noStrike">
              <a:latin typeface="Arial"/>
            </a:endParaRPr>
          </a:p>
          <a:p>
            <a:pPr>
              <a:lnSpc>
                <a:spcPct val="100000"/>
              </a:lnSpc>
            </a:pPr>
            <a:endParaRPr b="0" lang="fr-FR" sz="1800" spc="-1" strike="noStrike">
              <a:latin typeface="Arial"/>
            </a:endParaRPr>
          </a:p>
          <a:p>
            <a:pPr marL="216000" indent="-214560">
              <a:lnSpc>
                <a:spcPct val="100000"/>
              </a:lnSpc>
              <a:buClr>
                <a:srgbClr val="000000"/>
              </a:buClr>
              <a:buFont typeface="Wingdings" charset="2"/>
              <a:buChar char=""/>
            </a:pPr>
            <a:r>
              <a:rPr b="0" lang="fr-FR" sz="1800" spc="-1" strike="noStrike">
                <a:solidFill>
                  <a:srgbClr val="000000"/>
                </a:solidFill>
                <a:latin typeface="Arial"/>
                <a:ea typeface="DejaVu Sans"/>
              </a:rPr>
              <a:t>Variation de Pression </a:t>
            </a:r>
            <a:r>
              <a:rPr b="1" lang="fr-FR" sz="1800" spc="-1" strike="noStrike">
                <a:solidFill>
                  <a:srgbClr val="000000"/>
                </a:solidFill>
                <a:latin typeface="Arial"/>
                <a:ea typeface="DejaVu Sans"/>
              </a:rPr>
              <a:t>sur qqs minutes</a:t>
            </a:r>
            <a:endParaRPr b="0" lang="fr-FR" sz="1800" spc="-1" strike="noStrike">
              <a:latin typeface="Arial"/>
            </a:endParaRPr>
          </a:p>
          <a:p>
            <a:pPr marL="216000" indent="-214560">
              <a:lnSpc>
                <a:spcPct val="100000"/>
              </a:lnSpc>
              <a:buClr>
                <a:srgbClr val="000000"/>
              </a:buClr>
              <a:buFont typeface="Wingdings" charset="2"/>
              <a:buChar char=""/>
            </a:pPr>
            <a:r>
              <a:rPr b="0" lang="fr-FR" sz="1800" spc="-1" strike="noStrike">
                <a:solidFill>
                  <a:srgbClr val="000000"/>
                </a:solidFill>
                <a:latin typeface="Arial"/>
                <a:ea typeface="DejaVu Sans"/>
              </a:rPr>
              <a:t>Affichage : dès que la donnée est disponible</a:t>
            </a:r>
            <a:endParaRPr b="0" lang="fr-FR" sz="1800" spc="-1" strike="noStrike">
              <a:latin typeface="Arial"/>
            </a:endParaRPr>
          </a:p>
        </p:txBody>
      </p:sp>
      <p:sp>
        <p:nvSpPr>
          <p:cNvPr id="327" name="CustomShape 6"/>
          <p:cNvSpPr/>
          <p:nvPr/>
        </p:nvSpPr>
        <p:spPr>
          <a:xfrm>
            <a:off x="6824160" y="4940640"/>
            <a:ext cx="35625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Implémentation:</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1. Vecteur de taille adéquate</a:t>
            </a:r>
            <a:endParaRPr b="0" lang="fr-FR" sz="1800" spc="-1" strike="noStrike">
              <a:latin typeface="Arial"/>
            </a:endParaRPr>
          </a:p>
          <a:p>
            <a:pPr>
              <a:lnSpc>
                <a:spcPct val="100000"/>
              </a:lnSpc>
            </a:pPr>
            <a:r>
              <a:rPr b="0" lang="fr-FR" sz="1800" spc="-1" strike="noStrike">
                <a:solidFill>
                  <a:srgbClr val="000000"/>
                </a:solidFill>
                <a:latin typeface="Arial"/>
                <a:ea typeface="DejaVu Sans"/>
              </a:rPr>
              <a:t>2. Sqlite</a:t>
            </a:r>
            <a:endParaRPr b="0" lang="fr-FR" sz="1800" spc="-1" strike="noStrike">
              <a:latin typeface="Arial"/>
            </a:endParaRPr>
          </a:p>
        </p:txBody>
      </p:sp>
      <p:sp>
        <p:nvSpPr>
          <p:cNvPr id="328" name="CustomShape 7"/>
          <p:cNvSpPr/>
          <p:nvPr/>
        </p:nvSpPr>
        <p:spPr>
          <a:xfrm>
            <a:off x="1554480" y="3566160"/>
            <a:ext cx="569880" cy="547200"/>
          </a:xfrm>
          <a:prstGeom prst="leftBrace">
            <a:avLst>
              <a:gd name="adj1" fmla="val 8333"/>
              <a:gd name="adj2" fmla="val 50000"/>
            </a:avLst>
          </a:prstGeom>
          <a:noFill/>
          <a:ln w="57240">
            <a:solidFill>
              <a:srgbClr val="4a7ebb"/>
            </a:solidFill>
            <a:round/>
          </a:ln>
        </p:spPr>
        <p:style>
          <a:lnRef idx="1">
            <a:schemeClr val="accent1"/>
          </a:lnRef>
          <a:fillRef idx="0">
            <a:schemeClr val="accent1"/>
          </a:fillRef>
          <a:effectRef idx="0">
            <a:schemeClr val="accent1"/>
          </a:effectRef>
          <a:fontRef idx="minor"/>
        </p:style>
      </p:sp>
      <p:sp>
        <p:nvSpPr>
          <p:cNvPr id="329" name="CustomShape 8"/>
          <p:cNvSpPr/>
          <p:nvPr/>
        </p:nvSpPr>
        <p:spPr>
          <a:xfrm>
            <a:off x="185760" y="3310920"/>
            <a:ext cx="120816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Arial"/>
                <a:ea typeface="DejaVu Sans"/>
              </a:rPr>
              <a:t>H,T :</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Inutile</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pour </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Zambretti </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Image 9" descr=""/>
          <p:cNvPicPr/>
          <p:nvPr/>
        </p:nvPicPr>
        <p:blipFill>
          <a:blip r:embed="rId1"/>
          <a:stretch/>
        </p:blipFill>
        <p:spPr>
          <a:xfrm>
            <a:off x="5452920" y="642960"/>
            <a:ext cx="5571360" cy="2142360"/>
          </a:xfrm>
          <a:prstGeom prst="rect">
            <a:avLst/>
          </a:prstGeom>
          <a:ln>
            <a:noFill/>
          </a:ln>
        </p:spPr>
      </p:pic>
      <p:pic>
        <p:nvPicPr>
          <p:cNvPr id="163" name="Image 3" descr=""/>
          <p:cNvPicPr/>
          <p:nvPr/>
        </p:nvPicPr>
        <p:blipFill>
          <a:blip r:embed="rId2"/>
          <a:stretch/>
        </p:blipFill>
        <p:spPr>
          <a:xfrm>
            <a:off x="5024520" y="3214800"/>
            <a:ext cx="3405240" cy="2606400"/>
          </a:xfrm>
          <a:prstGeom prst="rect">
            <a:avLst/>
          </a:prstGeom>
          <a:ln>
            <a:noFill/>
          </a:ln>
        </p:spPr>
      </p:pic>
      <p:pic>
        <p:nvPicPr>
          <p:cNvPr id="164" name="Image 5" descr=""/>
          <p:cNvPicPr/>
          <p:nvPr/>
        </p:nvPicPr>
        <p:blipFill>
          <a:blip r:embed="rId3"/>
          <a:stretch/>
        </p:blipFill>
        <p:spPr>
          <a:xfrm>
            <a:off x="8667720" y="2000160"/>
            <a:ext cx="2853000" cy="3861000"/>
          </a:xfrm>
          <a:prstGeom prst="rect">
            <a:avLst/>
          </a:prstGeom>
          <a:ln>
            <a:noFill/>
          </a:ln>
        </p:spPr>
      </p:pic>
      <p:sp>
        <p:nvSpPr>
          <p:cNvPr id="165"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Capteur  BME  280</a:t>
            </a:r>
            <a:endParaRPr b="0" lang="fr-FR" sz="4400" spc="-1" strike="noStrike">
              <a:latin typeface="Arial"/>
            </a:endParaRPr>
          </a:p>
        </p:txBody>
      </p:sp>
      <p:sp>
        <p:nvSpPr>
          <p:cNvPr id="166" name="CustomShape 2"/>
          <p:cNvSpPr/>
          <p:nvPr/>
        </p:nvSpPr>
        <p:spPr>
          <a:xfrm>
            <a:off x="1032120" y="2786040"/>
            <a:ext cx="3010680" cy="2527200"/>
          </a:xfrm>
          <a:prstGeom prst="rect">
            <a:avLst/>
          </a:prstGeom>
          <a:noFill/>
          <a:ln>
            <a:noFill/>
          </a:ln>
        </p:spPr>
        <p:style>
          <a:lnRef idx="0"/>
          <a:fillRef idx="0"/>
          <a:effectRef idx="0"/>
          <a:fontRef idx="minor"/>
        </p:style>
        <p:txBody>
          <a:bodyPr wrap="none" lIns="90000" rIns="90000" tIns="45000" bIns="45000">
            <a:spAutoFit/>
          </a:bodyPr>
          <a:p>
            <a:pPr indent="-215640">
              <a:lnSpc>
                <a:spcPct val="100000"/>
              </a:lnSpc>
              <a:buClr>
                <a:srgbClr val="000000"/>
              </a:buClr>
              <a:buFont typeface="Wingdings" charset="2"/>
              <a:buChar char=""/>
            </a:pPr>
            <a:r>
              <a:rPr b="0" lang="fr-FR" sz="3200" spc="-1" strike="noStrike">
                <a:solidFill>
                  <a:srgbClr val="000000"/>
                </a:solidFill>
                <a:latin typeface="Arial"/>
                <a:ea typeface="DejaVu Sans"/>
              </a:rPr>
              <a:t>  </a:t>
            </a:r>
            <a:r>
              <a:rPr b="0" lang="fr-FR" sz="3200" spc="-1" strike="noStrike">
                <a:solidFill>
                  <a:srgbClr val="000000"/>
                </a:solidFill>
                <a:latin typeface="Arial"/>
                <a:ea typeface="DejaVu Sans"/>
              </a:rPr>
              <a:t>Humidité</a:t>
            </a:r>
            <a:endParaRPr b="0" lang="fr-FR" sz="3200" spc="-1" strike="noStrike">
              <a:latin typeface="Arial"/>
            </a:endParaRPr>
          </a:p>
          <a:p>
            <a:pPr>
              <a:lnSpc>
                <a:spcPct val="100000"/>
              </a:lnSpc>
            </a:pPr>
            <a:endParaRPr b="0" lang="fr-FR" sz="3200" spc="-1" strike="noStrike">
              <a:latin typeface="Arial"/>
            </a:endParaRPr>
          </a:p>
          <a:p>
            <a:pPr indent="-215640">
              <a:lnSpc>
                <a:spcPct val="100000"/>
              </a:lnSpc>
              <a:buClr>
                <a:srgbClr val="000000"/>
              </a:buClr>
              <a:buFont typeface="Wingdings" charset="2"/>
              <a:buChar char=""/>
            </a:pPr>
            <a:r>
              <a:rPr b="0" lang="fr-FR" sz="3200" spc="-1" strike="noStrike">
                <a:solidFill>
                  <a:srgbClr val="000000"/>
                </a:solidFill>
                <a:latin typeface="Arial"/>
                <a:ea typeface="DejaVu Sans"/>
              </a:rPr>
              <a:t>  </a:t>
            </a:r>
            <a:r>
              <a:rPr b="0" lang="fr-FR" sz="3200" spc="-1" strike="noStrike">
                <a:solidFill>
                  <a:srgbClr val="000000"/>
                </a:solidFill>
                <a:latin typeface="Arial"/>
                <a:ea typeface="DejaVu Sans"/>
              </a:rPr>
              <a:t>Pression</a:t>
            </a:r>
            <a:endParaRPr b="0" lang="fr-FR" sz="3200" spc="-1" strike="noStrike">
              <a:latin typeface="Arial"/>
            </a:endParaRPr>
          </a:p>
          <a:p>
            <a:pPr>
              <a:lnSpc>
                <a:spcPct val="100000"/>
              </a:lnSpc>
            </a:pPr>
            <a:endParaRPr b="0" lang="fr-FR" sz="3200" spc="-1" strike="noStrike">
              <a:latin typeface="Arial"/>
            </a:endParaRPr>
          </a:p>
          <a:p>
            <a:pPr indent="-215640">
              <a:lnSpc>
                <a:spcPct val="100000"/>
              </a:lnSpc>
              <a:buClr>
                <a:srgbClr val="000000"/>
              </a:buClr>
              <a:buFont typeface="Wingdings" charset="2"/>
              <a:buChar char=""/>
            </a:pPr>
            <a:r>
              <a:rPr b="0" lang="fr-FR" sz="3200" spc="-1" strike="noStrike">
                <a:solidFill>
                  <a:srgbClr val="000000"/>
                </a:solidFill>
                <a:latin typeface="Arial"/>
                <a:ea typeface="DejaVu Sans"/>
              </a:rPr>
              <a:t>  </a:t>
            </a:r>
            <a:r>
              <a:rPr b="0" lang="fr-FR" sz="3200" spc="-1" strike="noStrike">
                <a:solidFill>
                  <a:srgbClr val="000000"/>
                </a:solidFill>
                <a:latin typeface="Arial"/>
                <a:ea typeface="DejaVu Sans"/>
              </a:rPr>
              <a:t>Température</a:t>
            </a:r>
            <a:endParaRPr b="0" lang="fr-FR" sz="32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837720" y="26352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Reprise d’une application existante :</a:t>
            </a:r>
            <a:endParaRPr b="0" lang="fr-FR" sz="4400" spc="-1" strike="noStrike">
              <a:latin typeface="Arial"/>
            </a:endParaRPr>
          </a:p>
        </p:txBody>
      </p:sp>
      <p:sp>
        <p:nvSpPr>
          <p:cNvPr id="331"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48CB95E-19D9-4123-9D32-8183BD7863F7}" type="slidenum">
              <a:rPr b="0" lang="fr-FR" sz="1200" spc="-1" strike="noStrike">
                <a:solidFill>
                  <a:srgbClr val="8b8b8b"/>
                </a:solidFill>
                <a:latin typeface="Calibri"/>
                <a:ea typeface="DejaVu Sans"/>
              </a:rPr>
              <a:t>19</a:t>
            </a:fld>
            <a:endParaRPr b="0" lang="fr-FR" sz="1200" spc="-1" strike="noStrike">
              <a:latin typeface="Arial"/>
            </a:endParaRPr>
          </a:p>
        </p:txBody>
      </p:sp>
      <p:pic>
        <p:nvPicPr>
          <p:cNvPr id="332" name="Image 5" descr=""/>
          <p:cNvPicPr/>
          <p:nvPr/>
        </p:nvPicPr>
        <p:blipFill>
          <a:blip r:embed="rId1"/>
          <a:stretch/>
        </p:blipFill>
        <p:spPr>
          <a:xfrm>
            <a:off x="5990040" y="1647000"/>
            <a:ext cx="2756880" cy="5084640"/>
          </a:xfrm>
          <a:prstGeom prst="rect">
            <a:avLst/>
          </a:prstGeom>
          <a:ln>
            <a:noFill/>
          </a:ln>
        </p:spPr>
      </p:pic>
      <p:sp>
        <p:nvSpPr>
          <p:cNvPr id="333" name="CustomShape 3"/>
          <p:cNvSpPr/>
          <p:nvPr/>
        </p:nvSpPr>
        <p:spPr>
          <a:xfrm>
            <a:off x="2211840" y="1215720"/>
            <a:ext cx="12191760" cy="360"/>
          </a:xfrm>
          <a:prstGeom prst="rect">
            <a:avLst/>
          </a:prstGeom>
          <a:noFill/>
          <a:ln>
            <a:noFill/>
          </a:ln>
        </p:spPr>
        <p:style>
          <a:lnRef idx="0"/>
          <a:fillRef idx="0"/>
          <a:effectRef idx="0"/>
          <a:fontRef idx="minor"/>
        </p:style>
      </p:sp>
      <p:sp>
        <p:nvSpPr>
          <p:cNvPr id="334" name="CustomShape 4"/>
          <p:cNvSpPr/>
          <p:nvPr/>
        </p:nvSpPr>
        <p:spPr>
          <a:xfrm>
            <a:off x="8872200" y="1696320"/>
            <a:ext cx="3364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Notre position actuelle (GPS)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=&gt; Météo locale</a:t>
            </a:r>
            <a:endParaRPr b="0" lang="fr-FR" sz="1800" spc="-1" strike="noStrike">
              <a:latin typeface="Arial"/>
            </a:endParaRPr>
          </a:p>
        </p:txBody>
      </p:sp>
      <p:sp>
        <p:nvSpPr>
          <p:cNvPr id="335" name="CustomShape 5"/>
          <p:cNvSpPr/>
          <p:nvPr/>
        </p:nvSpPr>
        <p:spPr>
          <a:xfrm>
            <a:off x="-34920" y="5792760"/>
            <a:ext cx="244368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Arial"/>
                <a:ea typeface="DejaVu Sans"/>
              </a:rPr>
              <a:t>Prévision sur 5 jours</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a venir</a:t>
            </a:r>
            <a:endParaRPr b="0" lang="fr-FR" sz="1800" spc="-1" strike="noStrike">
              <a:latin typeface="Arial"/>
            </a:endParaRPr>
          </a:p>
        </p:txBody>
      </p:sp>
      <p:sp>
        <p:nvSpPr>
          <p:cNvPr id="336" name="CustomShape 6"/>
          <p:cNvSpPr/>
          <p:nvPr/>
        </p:nvSpPr>
        <p:spPr>
          <a:xfrm>
            <a:off x="2272320" y="5379480"/>
            <a:ext cx="197280" cy="131040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337" name="CustomShape 7"/>
          <p:cNvSpPr/>
          <p:nvPr/>
        </p:nvSpPr>
        <p:spPr>
          <a:xfrm>
            <a:off x="333360" y="1834920"/>
            <a:ext cx="1670040" cy="52452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fr-FR" sz="1800" spc="-1" strike="noStrike">
                <a:solidFill>
                  <a:srgbClr val="000000"/>
                </a:solidFill>
                <a:latin typeface="Arial"/>
                <a:ea typeface="DejaVu Sans"/>
              </a:rPr>
              <a:t>Ville prédéfinie</a:t>
            </a:r>
            <a:endParaRPr b="0" lang="fr-FR" sz="1800" spc="-1" strike="noStrike">
              <a:latin typeface="Arial"/>
            </a:endParaRPr>
          </a:p>
          <a:p>
            <a:pPr algn="ctr">
              <a:lnSpc>
                <a:spcPct val="100000"/>
              </a:lnSpc>
            </a:pPr>
            <a:r>
              <a:rPr b="0" i="1" lang="fr-FR" sz="1050" spc="-1" strike="noStrike">
                <a:solidFill>
                  <a:srgbClr val="000000"/>
                </a:solidFill>
                <a:latin typeface="Arial"/>
                <a:ea typeface="DejaVu Sans"/>
              </a:rPr>
              <a:t>(élément cliquable)</a:t>
            </a:r>
            <a:endParaRPr b="0" lang="fr-FR" sz="1050" spc="-1" strike="noStrike">
              <a:latin typeface="Arial"/>
            </a:endParaRPr>
          </a:p>
        </p:txBody>
      </p:sp>
      <p:sp>
        <p:nvSpPr>
          <p:cNvPr id="338" name="CustomShape 8"/>
          <p:cNvSpPr/>
          <p:nvPr/>
        </p:nvSpPr>
        <p:spPr>
          <a:xfrm>
            <a:off x="2190960" y="2040120"/>
            <a:ext cx="50004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339" name="CustomShape 9"/>
          <p:cNvSpPr/>
          <p:nvPr/>
        </p:nvSpPr>
        <p:spPr>
          <a:xfrm>
            <a:off x="-100440" y="3543840"/>
            <a:ext cx="2443680" cy="798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Arial"/>
                <a:ea typeface="DejaVu Sans"/>
              </a:rPr>
              <a:t>Prévision actuelle</a:t>
            </a:r>
            <a:endParaRPr b="0" lang="fr-FR" sz="1800" spc="-1" strike="noStrike">
              <a:latin typeface="Arial"/>
            </a:endParaRPr>
          </a:p>
          <a:p>
            <a:pPr algn="ctr">
              <a:lnSpc>
                <a:spcPct val="100000"/>
              </a:lnSpc>
            </a:pPr>
            <a:r>
              <a:rPr b="0" i="1" lang="fr-FR" sz="1050" spc="-1" strike="noStrike">
                <a:solidFill>
                  <a:srgbClr val="000000"/>
                </a:solidFill>
                <a:latin typeface="Arial"/>
                <a:ea typeface="DejaVu Sans"/>
              </a:rPr>
              <a:t>(élément cliquable)</a:t>
            </a:r>
            <a:endParaRPr b="0" lang="fr-FR" sz="1050" spc="-1" strike="noStrike">
              <a:latin typeface="Arial"/>
            </a:endParaRPr>
          </a:p>
          <a:p>
            <a:pPr algn="ctr">
              <a:lnSpc>
                <a:spcPct val="100000"/>
              </a:lnSpc>
            </a:pPr>
            <a:endParaRPr b="0" lang="fr-FR" sz="1050" spc="-1" strike="noStrike">
              <a:latin typeface="Arial"/>
            </a:endParaRPr>
          </a:p>
        </p:txBody>
      </p:sp>
      <p:sp>
        <p:nvSpPr>
          <p:cNvPr id="340" name="CustomShape 10"/>
          <p:cNvSpPr/>
          <p:nvPr/>
        </p:nvSpPr>
        <p:spPr>
          <a:xfrm>
            <a:off x="2275560" y="2233080"/>
            <a:ext cx="204480" cy="299304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341" name="CustomShape 11"/>
          <p:cNvSpPr/>
          <p:nvPr/>
        </p:nvSpPr>
        <p:spPr>
          <a:xfrm flipH="1" flipV="1">
            <a:off x="7842960" y="2016720"/>
            <a:ext cx="1027800" cy="18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342" name="CustomShape 12"/>
          <p:cNvSpPr/>
          <p:nvPr/>
        </p:nvSpPr>
        <p:spPr>
          <a:xfrm>
            <a:off x="5101920" y="2017440"/>
            <a:ext cx="114264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pic>
        <p:nvPicPr>
          <p:cNvPr id="343" name="" descr=""/>
          <p:cNvPicPr/>
          <p:nvPr/>
        </p:nvPicPr>
        <p:blipFill>
          <a:blip r:embed="rId2"/>
          <a:stretch/>
        </p:blipFill>
        <p:spPr>
          <a:xfrm>
            <a:off x="2514600" y="1650960"/>
            <a:ext cx="2705040" cy="5029200"/>
          </a:xfrm>
          <a:prstGeom prst="rect">
            <a:avLst/>
          </a:prstGeom>
          <a:ln>
            <a:noFill/>
          </a:ln>
        </p:spPr>
      </p:pic>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Design de l’interface graphique</a:t>
            </a:r>
            <a:endParaRPr b="0" lang="fr-FR" sz="4400" spc="-1" strike="noStrike">
              <a:latin typeface="Arial"/>
            </a:endParaRPr>
          </a:p>
        </p:txBody>
      </p:sp>
      <p:sp>
        <p:nvSpPr>
          <p:cNvPr id="345"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7C83C86-2464-49B7-A83A-7BA90F22BF0C}" type="slidenum">
              <a:rPr b="0" lang="fr-FR" sz="1200" spc="-1" strike="noStrike">
                <a:solidFill>
                  <a:srgbClr val="8b8b8b"/>
                </a:solidFill>
                <a:latin typeface="Calibri"/>
                <a:ea typeface="DejaVu Sans"/>
              </a:rPr>
              <a:t>19</a:t>
            </a:fld>
            <a:endParaRPr b="0" lang="fr-FR" sz="1200" spc="-1" strike="noStrike">
              <a:latin typeface="Arial"/>
            </a:endParaRPr>
          </a:p>
        </p:txBody>
      </p:sp>
      <p:sp>
        <p:nvSpPr>
          <p:cNvPr id="346" name="CustomShape 3"/>
          <p:cNvSpPr/>
          <p:nvPr/>
        </p:nvSpPr>
        <p:spPr>
          <a:xfrm>
            <a:off x="7588800" y="2178360"/>
            <a:ext cx="404460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Icone reflétant la prévision météo</a:t>
            </a:r>
            <a:endParaRPr b="0" lang="fr-FR" sz="1800" spc="-1" strike="noStrike">
              <a:latin typeface="Arial"/>
            </a:endParaRPr>
          </a:p>
          <a:p>
            <a:pPr algn="ctr">
              <a:lnSpc>
                <a:spcPct val="100000"/>
              </a:lnSpc>
            </a:pPr>
            <a:r>
              <a:rPr b="0" i="1" lang="fr-FR" sz="1800" spc="-1" strike="noStrike">
                <a:solidFill>
                  <a:srgbClr val="000000"/>
                </a:solidFill>
                <a:latin typeface="Calibri"/>
                <a:ea typeface="DejaVu Sans"/>
              </a:rPr>
              <a:t>(élément cliquable)</a:t>
            </a:r>
            <a:endParaRPr b="0" lang="fr-FR" sz="1800" spc="-1" strike="noStrike">
              <a:latin typeface="Arial"/>
            </a:endParaRPr>
          </a:p>
        </p:txBody>
      </p:sp>
      <p:pic>
        <p:nvPicPr>
          <p:cNvPr id="347" name="Image 33" descr=""/>
          <p:cNvPicPr/>
          <p:nvPr/>
        </p:nvPicPr>
        <p:blipFill>
          <a:blip r:embed="rId1"/>
          <a:stretch/>
        </p:blipFill>
        <p:spPr>
          <a:xfrm>
            <a:off x="4564080" y="1434600"/>
            <a:ext cx="2898360" cy="5361840"/>
          </a:xfrm>
          <a:prstGeom prst="rect">
            <a:avLst/>
          </a:prstGeom>
          <a:ln>
            <a:noFill/>
          </a:ln>
        </p:spPr>
      </p:pic>
      <p:sp>
        <p:nvSpPr>
          <p:cNvPr id="348" name="CustomShape 4"/>
          <p:cNvSpPr/>
          <p:nvPr/>
        </p:nvSpPr>
        <p:spPr>
          <a:xfrm>
            <a:off x="6556320" y="4875840"/>
            <a:ext cx="3715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a:t>
            </a:r>
            <a:endParaRPr b="0" lang="fr-FR" sz="1800" spc="-1" strike="noStrike">
              <a:latin typeface="Arial"/>
            </a:endParaRPr>
          </a:p>
        </p:txBody>
      </p:sp>
      <p:sp>
        <p:nvSpPr>
          <p:cNvPr id="349" name="CustomShape 5"/>
          <p:cNvSpPr/>
          <p:nvPr/>
        </p:nvSpPr>
        <p:spPr>
          <a:xfrm>
            <a:off x="7463520" y="4466520"/>
            <a:ext cx="377460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Symbol définissant la tendance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amélioration</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stable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détérioration</a:t>
            </a:r>
            <a:endParaRPr b="0" lang="fr-FR" sz="1800" spc="-1" strike="noStrike">
              <a:latin typeface="Arial"/>
            </a:endParaRPr>
          </a:p>
        </p:txBody>
      </p:sp>
      <p:sp>
        <p:nvSpPr>
          <p:cNvPr id="350" name="CustomShape 6"/>
          <p:cNvSpPr/>
          <p:nvPr/>
        </p:nvSpPr>
        <p:spPr>
          <a:xfrm flipH="1">
            <a:off x="6888960" y="4797000"/>
            <a:ext cx="821160" cy="26028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51" name="CustomShape 7"/>
          <p:cNvSpPr/>
          <p:nvPr/>
        </p:nvSpPr>
        <p:spPr>
          <a:xfrm>
            <a:off x="1067400" y="4806720"/>
            <a:ext cx="3027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Descriptif de la prévision</a:t>
            </a:r>
            <a:endParaRPr b="0" lang="fr-FR" sz="1800" spc="-1" strike="noStrike">
              <a:latin typeface="Arial"/>
            </a:endParaRPr>
          </a:p>
        </p:txBody>
      </p:sp>
      <p:sp>
        <p:nvSpPr>
          <p:cNvPr id="352" name="CustomShape 8"/>
          <p:cNvSpPr/>
          <p:nvPr/>
        </p:nvSpPr>
        <p:spPr>
          <a:xfrm>
            <a:off x="3968640" y="4981680"/>
            <a:ext cx="1359720" cy="648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53" name="CustomShape 9"/>
          <p:cNvSpPr/>
          <p:nvPr/>
        </p:nvSpPr>
        <p:spPr>
          <a:xfrm>
            <a:off x="846360" y="5811480"/>
            <a:ext cx="3684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Mesures provenant du capteur</a:t>
            </a:r>
            <a:endParaRPr b="0" lang="fr-FR" sz="1800" spc="-1" strike="noStrike">
              <a:latin typeface="Arial"/>
            </a:endParaRPr>
          </a:p>
        </p:txBody>
      </p:sp>
      <p:sp>
        <p:nvSpPr>
          <p:cNvPr id="354" name="CustomShape 10"/>
          <p:cNvSpPr/>
          <p:nvPr/>
        </p:nvSpPr>
        <p:spPr>
          <a:xfrm>
            <a:off x="4430880" y="5653440"/>
            <a:ext cx="42480" cy="681840"/>
          </a:xfrm>
          <a:prstGeom prst="leftBrace">
            <a:avLst>
              <a:gd name="adj1" fmla="val 8333"/>
              <a:gd name="adj2" fmla="val 50000"/>
            </a:avLst>
          </a:prstGeom>
          <a:noFill/>
          <a:ln>
            <a:solidFill>
              <a:srgbClr val="3f6ec2"/>
            </a:solidFill>
            <a:round/>
          </a:ln>
        </p:spPr>
        <p:style>
          <a:lnRef idx="1">
            <a:schemeClr val="accent1"/>
          </a:lnRef>
          <a:fillRef idx="0">
            <a:schemeClr val="accent1"/>
          </a:fillRef>
          <a:effectRef idx="0">
            <a:schemeClr val="accent1"/>
          </a:effectRef>
          <a:fontRef idx="minor"/>
        </p:style>
      </p:sp>
      <p:sp>
        <p:nvSpPr>
          <p:cNvPr id="355" name="CustomShape 11"/>
          <p:cNvSpPr/>
          <p:nvPr/>
        </p:nvSpPr>
        <p:spPr>
          <a:xfrm flipH="1">
            <a:off x="6386400" y="2595600"/>
            <a:ext cx="1532160" cy="73044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56" name="CustomShape 12"/>
          <p:cNvSpPr/>
          <p:nvPr/>
        </p:nvSpPr>
        <p:spPr>
          <a:xfrm>
            <a:off x="603360" y="1635480"/>
            <a:ext cx="27871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Nom du capteur utilise</a:t>
            </a:r>
            <a:endParaRPr b="0" lang="fr-FR" sz="1800" spc="-1" strike="noStrike">
              <a:latin typeface="Arial"/>
            </a:endParaRPr>
          </a:p>
        </p:txBody>
      </p:sp>
      <p:sp>
        <p:nvSpPr>
          <p:cNvPr id="357" name="CustomShape 13"/>
          <p:cNvSpPr/>
          <p:nvPr/>
        </p:nvSpPr>
        <p:spPr>
          <a:xfrm>
            <a:off x="3344760" y="1779480"/>
            <a:ext cx="2318040" cy="4536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837720" y="365040"/>
            <a:ext cx="10512720" cy="13226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Tests</a:t>
            </a:r>
            <a:endParaRPr b="0" lang="fr-FR" sz="4400" spc="-1" strike="noStrike">
              <a:latin typeface="Arial"/>
            </a:endParaRPr>
          </a:p>
        </p:txBody>
      </p:sp>
      <p:sp>
        <p:nvSpPr>
          <p:cNvPr id="359" name="CustomShape 2"/>
          <p:cNvSpPr/>
          <p:nvPr/>
        </p:nvSpPr>
        <p:spPr>
          <a:xfrm>
            <a:off x="8280000" y="1825560"/>
            <a:ext cx="3070440" cy="4348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endParaRPr b="0" lang="fr-FR" sz="1800" spc="-1" strike="noStrike">
              <a:latin typeface="Arial"/>
            </a:endParaRPr>
          </a:p>
          <a:p>
            <a:pPr>
              <a:lnSpc>
                <a:spcPct val="90000"/>
              </a:lnSpc>
              <a:spcBef>
                <a:spcPts val="1001"/>
              </a:spcBef>
            </a:pPr>
            <a:endParaRPr b="0" lang="fr-FR" sz="1800" spc="-1" strike="noStrike">
              <a:latin typeface="Arial"/>
            </a:endParaRPr>
          </a:p>
        </p:txBody>
      </p:sp>
      <p:sp>
        <p:nvSpPr>
          <p:cNvPr id="360" name="CustomShape 3"/>
          <p:cNvSpPr/>
          <p:nvPr/>
        </p:nvSpPr>
        <p:spPr>
          <a:xfrm>
            <a:off x="8610120" y="6356520"/>
            <a:ext cx="2740320" cy="36216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076596C-250D-4793-AEB4-CCA9FF6AB0DC}" type="slidenum">
              <a:rPr b="0" lang="fr-FR" sz="1200" spc="-1" strike="noStrike">
                <a:solidFill>
                  <a:srgbClr val="8b8b8b"/>
                </a:solidFill>
                <a:latin typeface="Calibri"/>
                <a:ea typeface="DejaVu Sans"/>
              </a:rPr>
              <a:t>19</a:t>
            </a:fld>
            <a:endParaRPr b="0" lang="fr-FR" sz="1200" spc="-1" strike="noStrike">
              <a:latin typeface="Arial"/>
            </a:endParaRPr>
          </a:p>
        </p:txBody>
      </p:sp>
      <p:sp>
        <p:nvSpPr>
          <p:cNvPr id="361" name="CustomShape 4"/>
          <p:cNvSpPr/>
          <p:nvPr/>
        </p:nvSpPr>
        <p:spPr>
          <a:xfrm>
            <a:off x="1008000" y="6251760"/>
            <a:ext cx="691164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800" spc="-1" strike="noStrike">
                <a:solidFill>
                  <a:srgbClr val="000000"/>
                </a:solidFill>
                <a:latin typeface="Calibri"/>
                <a:ea typeface="DejaVu Sans"/>
              </a:rPr>
              <a:t>Tests unitaires avec Qtest</a:t>
            </a:r>
            <a:endParaRPr b="0" lang="fr-FR" sz="2800" spc="-1" strike="noStrike">
              <a:latin typeface="Arial"/>
            </a:endParaRPr>
          </a:p>
        </p:txBody>
      </p:sp>
      <p:pic>
        <p:nvPicPr>
          <p:cNvPr id="362" name="Image 256" descr=""/>
          <p:cNvPicPr/>
          <p:nvPr/>
        </p:nvPicPr>
        <p:blipFill>
          <a:blip r:embed="rId1"/>
          <a:stretch/>
        </p:blipFill>
        <p:spPr>
          <a:xfrm>
            <a:off x="1008000" y="1334880"/>
            <a:ext cx="7127640" cy="4991760"/>
          </a:xfrm>
          <a:prstGeom prst="rect">
            <a:avLst/>
          </a:prstGeom>
          <a:ln>
            <a:noFill/>
          </a:ln>
        </p:spPr>
      </p:pic>
      <p:sp>
        <p:nvSpPr>
          <p:cNvPr id="363" name="CustomShape 5"/>
          <p:cNvSpPr/>
          <p:nvPr/>
        </p:nvSpPr>
        <p:spPr>
          <a:xfrm>
            <a:off x="8463240" y="4032000"/>
            <a:ext cx="343404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Intégration</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Composants fonctionnent comme prévu.</a:t>
            </a:r>
            <a:endParaRPr b="0" lang="fr-FR" sz="1800" spc="-1" strike="noStrike">
              <a:latin typeface="Arial"/>
            </a:endParaRPr>
          </a:p>
        </p:txBody>
      </p:sp>
      <p:sp>
        <p:nvSpPr>
          <p:cNvPr id="364" name="CustomShape 6"/>
          <p:cNvSpPr/>
          <p:nvPr/>
        </p:nvSpPr>
        <p:spPr>
          <a:xfrm>
            <a:off x="8463240" y="1320840"/>
            <a:ext cx="36417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Validation</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Réponds aux attentes du client </a:t>
            </a:r>
            <a:endParaRPr b="0" lang="fr-FR" sz="1800" spc="-1" strike="noStrike">
              <a:latin typeface="Arial"/>
            </a:endParaRPr>
          </a:p>
          <a:p>
            <a:pPr>
              <a:lnSpc>
                <a:spcPct val="100000"/>
              </a:lnSpc>
            </a:pP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Déploiement: installation par paquet Debian</a:t>
            </a:r>
            <a:endParaRPr b="0" lang="fr-FR" sz="4400" spc="-1" strike="noStrike">
              <a:latin typeface="Arial"/>
            </a:endParaRPr>
          </a:p>
        </p:txBody>
      </p:sp>
      <p:sp>
        <p:nvSpPr>
          <p:cNvPr id="366" name="CustomShape 2"/>
          <p:cNvSpPr/>
          <p:nvPr/>
        </p:nvSpPr>
        <p:spPr>
          <a:xfrm>
            <a:off x="837720" y="1825560"/>
            <a:ext cx="10512360" cy="4348080"/>
          </a:xfrm>
          <a:prstGeom prst="rect">
            <a:avLst/>
          </a:prstGeom>
          <a:noFill/>
          <a:ln>
            <a:noFill/>
          </a:ln>
        </p:spPr>
        <p:style>
          <a:lnRef idx="0"/>
          <a:fillRef idx="0"/>
          <a:effectRef idx="0"/>
          <a:fontRef idx="minor"/>
        </p:style>
        <p:txBody>
          <a:bodyPr lIns="90000" rIns="90000" tIns="45000" bIns="45000">
            <a:noAutofit/>
          </a:bodyPr>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Téléchargement via la commande « wget » depuis GitHub du paquet contenant le binaire compilé sur raspberry Pi</a:t>
            </a:r>
            <a:endParaRPr b="0" lang="fr-FR" sz="2800" spc="-1" strike="noStrike">
              <a:latin typeface="Arial"/>
            </a:endParaRPr>
          </a:p>
          <a:p>
            <a:pPr>
              <a:lnSpc>
                <a:spcPct val="90000"/>
              </a:lnSpc>
              <a:spcBef>
                <a:spcPts val="1001"/>
              </a:spcBef>
            </a:pPr>
            <a:endParaRPr b="0" lang="fr-FR" sz="28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Installation avec dpkg –i weathercheckingrpi.deb</a:t>
            </a:r>
            <a:endParaRPr b="0" lang="fr-FR" sz="2800" spc="-1" strike="noStrike">
              <a:latin typeface="Arial"/>
            </a:endParaRPr>
          </a:p>
        </p:txBody>
      </p:sp>
      <p:sp>
        <p:nvSpPr>
          <p:cNvPr id="367" name="CustomShape 3"/>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D5C56A9-CEE8-4658-B082-84EC3A2C3332}" type="slidenum">
              <a:rPr b="0" lang="fr-FR" sz="1200" spc="-1" strike="noStrike">
                <a:solidFill>
                  <a:srgbClr val="8b8b8b"/>
                </a:solidFill>
                <a:latin typeface="Calibri"/>
                <a:ea typeface="DejaVu Sans"/>
              </a:rPr>
              <a:t>19</a:t>
            </a:fld>
            <a:endParaRPr b="0" lang="fr-FR" sz="1200" spc="-1" strike="noStrike">
              <a:latin typeface="Arial"/>
            </a:endParaRPr>
          </a:p>
        </p:txBody>
      </p:sp>
      <p:pic>
        <p:nvPicPr>
          <p:cNvPr id="368" name="Image 258" descr=""/>
          <p:cNvPicPr/>
          <p:nvPr/>
        </p:nvPicPr>
        <p:blipFill>
          <a:blip r:embed="rId1"/>
          <a:stretch/>
        </p:blipFill>
        <p:spPr>
          <a:xfrm>
            <a:off x="4680000" y="4536000"/>
            <a:ext cx="1521720" cy="1521720"/>
          </a:xfrm>
          <a:prstGeom prst="rect">
            <a:avLst/>
          </a:prstGeom>
          <a:ln>
            <a:noFill/>
          </a:ln>
        </p:spPr>
      </p:pic>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Conclusions</a:t>
            </a:r>
            <a:endParaRPr b="0" lang="fr-FR" sz="4400" spc="-1" strike="noStrike">
              <a:latin typeface="Arial"/>
            </a:endParaRPr>
          </a:p>
        </p:txBody>
      </p:sp>
      <p:sp>
        <p:nvSpPr>
          <p:cNvPr id="370" name="CustomShape 2"/>
          <p:cNvSpPr/>
          <p:nvPr/>
        </p:nvSpPr>
        <p:spPr>
          <a:xfrm>
            <a:off x="837720" y="1825560"/>
            <a:ext cx="10512360" cy="4348080"/>
          </a:xfrm>
          <a:prstGeom prst="rect">
            <a:avLst/>
          </a:prstGeom>
          <a:noFill/>
          <a:ln>
            <a:noFill/>
          </a:ln>
        </p:spPr>
        <p:style>
          <a:lnRef idx="0"/>
          <a:fillRef idx="0"/>
          <a:effectRef idx="0"/>
          <a:fontRef idx="minor"/>
        </p:style>
        <p:txBody>
          <a:bodyPr lIns="90000" rIns="90000" tIns="45000" bIns="45000">
            <a:noAutofit/>
          </a:bodyPr>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Développement efficace:</a:t>
            </a:r>
            <a:endParaRPr b="0" lang="fr-FR" sz="28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Prévoyance des contraintes.</a:t>
            </a:r>
            <a:endParaRPr b="0" lang="fr-FR" sz="24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Adaptation par le suivit quotidien de l’avance du projet.</a:t>
            </a:r>
            <a:endParaRPr b="0" lang="fr-FR" sz="24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Production d’un livrable.</a:t>
            </a:r>
            <a:endParaRPr b="0" lang="fr-FR" sz="2400" spc="-1" strike="noStrike">
              <a:latin typeface="Arial"/>
            </a:endParaRPr>
          </a:p>
          <a:p>
            <a:pPr>
              <a:lnSpc>
                <a:spcPct val="100000"/>
              </a:lnSpc>
            </a:pPr>
            <a:endParaRPr b="0" lang="fr-FR" sz="24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Prototype validé par des tests.</a:t>
            </a:r>
            <a:endParaRPr b="0" lang="fr-FR" sz="28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Facilité de déploiement.</a:t>
            </a:r>
            <a:endParaRPr b="0" lang="fr-FR" sz="2800" spc="-1" strike="noStrike">
              <a:latin typeface="Arial"/>
            </a:endParaRPr>
          </a:p>
          <a:p>
            <a:pPr>
              <a:lnSpc>
                <a:spcPct val="90000"/>
              </a:lnSpc>
              <a:spcBef>
                <a:spcPts val="1001"/>
              </a:spcBef>
            </a:pPr>
            <a:endParaRPr b="0" lang="fr-FR" sz="2800" spc="-1" strike="noStrike">
              <a:latin typeface="Arial"/>
            </a:endParaRPr>
          </a:p>
          <a:p>
            <a:pPr>
              <a:lnSpc>
                <a:spcPct val="90000"/>
              </a:lnSpc>
              <a:spcBef>
                <a:spcPts val="1001"/>
              </a:spcBef>
            </a:pPr>
            <a:endParaRPr b="0" lang="fr-FR" sz="2800" spc="-1" strike="noStrike">
              <a:latin typeface="Arial"/>
            </a:endParaRPr>
          </a:p>
          <a:p>
            <a:pPr>
              <a:lnSpc>
                <a:spcPct val="90000"/>
              </a:lnSpc>
              <a:spcBef>
                <a:spcPts val="1001"/>
              </a:spcBef>
            </a:pPr>
            <a:endParaRPr b="0" lang="fr-FR" sz="2800" spc="-1" strike="noStrike">
              <a:latin typeface="Arial"/>
            </a:endParaRPr>
          </a:p>
        </p:txBody>
      </p:sp>
      <p:sp>
        <p:nvSpPr>
          <p:cNvPr id="371" name="CustomShape 3"/>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A96B30C-296E-4ADD-87D7-CC19F765A8BE}" type="slidenum">
              <a:rPr b="0" lang="fr-FR" sz="1200" spc="-1" strike="noStrike">
                <a:solidFill>
                  <a:srgbClr val="8b8b8b"/>
                </a:solidFill>
                <a:latin typeface="Calibri"/>
                <a:ea typeface="DejaVu Sans"/>
              </a:rPr>
              <a:t>19</a:t>
            </a:fld>
            <a:endParaRPr b="0" lang="fr-FR" sz="12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Perspectives</a:t>
            </a:r>
            <a:endParaRPr b="0" lang="fr-FR" sz="4400" spc="-1" strike="noStrike">
              <a:latin typeface="Arial"/>
            </a:endParaRPr>
          </a:p>
        </p:txBody>
      </p:sp>
      <p:sp>
        <p:nvSpPr>
          <p:cNvPr id="373" name="CustomShape 2"/>
          <p:cNvSpPr/>
          <p:nvPr/>
        </p:nvSpPr>
        <p:spPr>
          <a:xfrm>
            <a:off x="837720" y="1825560"/>
            <a:ext cx="10512360" cy="4348080"/>
          </a:xfrm>
          <a:prstGeom prst="rect">
            <a:avLst/>
          </a:prstGeom>
          <a:noFill/>
          <a:ln>
            <a:noFill/>
          </a:ln>
        </p:spPr>
        <p:style>
          <a:lnRef idx="0"/>
          <a:fillRef idx="0"/>
          <a:effectRef idx="0"/>
          <a:fontRef idx="minor"/>
        </p:style>
        <p:txBody>
          <a:bodyPr lIns="90000" rIns="90000" tIns="45000" bIns="45000">
            <a:noAutofit/>
          </a:bodyPr>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Historisation des mesures provenant des capteurs dans une base de données.</a:t>
            </a:r>
            <a:endParaRPr b="0" lang="fr-FR" sz="2800" spc="-1" strike="noStrike">
              <a:latin typeface="Arial"/>
            </a:endParaRPr>
          </a:p>
          <a:p>
            <a:pPr>
              <a:lnSpc>
                <a:spcPct val="90000"/>
              </a:lnSpc>
              <a:spcBef>
                <a:spcPts val="1001"/>
              </a:spcBef>
            </a:pPr>
            <a:endParaRPr b="0" lang="fr-FR" sz="28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Localisation par GPS.</a:t>
            </a:r>
            <a:endParaRPr b="0" lang="fr-FR" sz="2800" spc="-1" strike="noStrike">
              <a:latin typeface="Arial"/>
            </a:endParaRPr>
          </a:p>
          <a:p>
            <a:pPr>
              <a:lnSpc>
                <a:spcPct val="90000"/>
              </a:lnSpc>
              <a:spcBef>
                <a:spcPts val="1001"/>
              </a:spcBef>
            </a:pPr>
            <a:endParaRPr b="0" lang="fr-FR" sz="28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Actualisation automatique des mesures affichées.</a:t>
            </a:r>
            <a:endParaRPr b="0" lang="fr-FR" sz="2800" spc="-1" strike="noStrike">
              <a:latin typeface="Arial"/>
            </a:endParaRPr>
          </a:p>
          <a:p>
            <a:pPr>
              <a:lnSpc>
                <a:spcPct val="90000"/>
              </a:lnSpc>
              <a:spcBef>
                <a:spcPts val="1001"/>
              </a:spcBef>
            </a:pPr>
            <a:endParaRPr b="0" lang="fr-FR" sz="2800" spc="-1" strike="noStrike">
              <a:latin typeface="Arial"/>
            </a:endParaRPr>
          </a:p>
          <a:p>
            <a:pPr>
              <a:lnSpc>
                <a:spcPct val="100000"/>
              </a:lnSpc>
            </a:pPr>
            <a:endParaRPr b="0" lang="fr-FR" sz="2800" spc="-1" strike="noStrike">
              <a:latin typeface="Arial"/>
            </a:endParaRPr>
          </a:p>
          <a:p>
            <a:pPr>
              <a:lnSpc>
                <a:spcPct val="90000"/>
              </a:lnSpc>
              <a:spcBef>
                <a:spcPts val="1001"/>
              </a:spcBef>
            </a:pPr>
            <a:endParaRPr b="0" lang="fr-FR" sz="2800" spc="-1" strike="noStrike">
              <a:latin typeface="Arial"/>
            </a:endParaRPr>
          </a:p>
          <a:p>
            <a:pPr>
              <a:lnSpc>
                <a:spcPct val="90000"/>
              </a:lnSpc>
              <a:spcBef>
                <a:spcPts val="1001"/>
              </a:spcBef>
            </a:pPr>
            <a:endParaRPr b="0" lang="fr-FR" sz="2800" spc="-1" strike="noStrike">
              <a:latin typeface="Arial"/>
            </a:endParaRPr>
          </a:p>
          <a:p>
            <a:pPr>
              <a:lnSpc>
                <a:spcPct val="90000"/>
              </a:lnSpc>
              <a:spcBef>
                <a:spcPts val="1001"/>
              </a:spcBef>
            </a:pPr>
            <a:endParaRPr b="0" lang="fr-FR" sz="2800" spc="-1" strike="noStrike">
              <a:latin typeface="Arial"/>
            </a:endParaRPr>
          </a:p>
        </p:txBody>
      </p:sp>
      <p:sp>
        <p:nvSpPr>
          <p:cNvPr id="374" name="CustomShape 3"/>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05B488E-A488-4529-82A0-2EE210CE7369}" type="slidenum">
              <a:rPr b="0" lang="fr-FR" sz="1200" spc="-1" strike="noStrike">
                <a:solidFill>
                  <a:srgbClr val="8b8b8b"/>
                </a:solidFill>
                <a:latin typeface="Calibri"/>
                <a:ea typeface="DejaVu Sans"/>
              </a:rPr>
              <a:t>19</a:t>
            </a:fld>
            <a:endParaRPr b="0" lang="fr-FR" sz="12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905760" y="920880"/>
            <a:ext cx="10512360" cy="8172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endParaRPr b="0" lang="fr-FR" sz="1800" spc="-1" strike="noStrike">
              <a:latin typeface="Arial"/>
            </a:endParaRPr>
          </a:p>
          <a:p>
            <a:pPr>
              <a:lnSpc>
                <a:spcPct val="90000"/>
              </a:lnSpc>
              <a:spcBef>
                <a:spcPts val="1001"/>
              </a:spcBef>
            </a:pPr>
            <a:endParaRPr b="0" lang="fr-FR" sz="1800" spc="-1" strike="noStrike">
              <a:latin typeface="Arial"/>
            </a:endParaRPr>
          </a:p>
        </p:txBody>
      </p:sp>
      <p:sp>
        <p:nvSpPr>
          <p:cNvPr id="376"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D6D68EE-5EE0-4598-9026-860AB98DBBA8}" type="slidenum">
              <a:rPr b="0" lang="fr-FR" sz="1200" spc="-1" strike="noStrike">
                <a:solidFill>
                  <a:srgbClr val="8b8b8b"/>
                </a:solidFill>
                <a:latin typeface="Calibri"/>
                <a:ea typeface="DejaVu Sans"/>
              </a:rPr>
              <a:t>19</a:t>
            </a:fld>
            <a:endParaRPr b="0" lang="fr-FR" sz="1200" spc="-1" strike="noStrike">
              <a:latin typeface="Arial"/>
            </a:endParaRPr>
          </a:p>
        </p:txBody>
      </p:sp>
      <p:pic>
        <p:nvPicPr>
          <p:cNvPr id="377" name="Image 7" descr=""/>
          <p:cNvPicPr/>
          <p:nvPr/>
        </p:nvPicPr>
        <p:blipFill>
          <a:blip r:embed="rId1"/>
          <a:stretch/>
        </p:blipFill>
        <p:spPr>
          <a:xfrm>
            <a:off x="1802520" y="4992480"/>
            <a:ext cx="1950480" cy="1461960"/>
          </a:xfrm>
          <a:prstGeom prst="rect">
            <a:avLst/>
          </a:prstGeom>
          <a:ln>
            <a:noFill/>
          </a:ln>
        </p:spPr>
      </p:pic>
      <p:sp>
        <p:nvSpPr>
          <p:cNvPr id="378" name="CustomShape 3"/>
          <p:cNvSpPr/>
          <p:nvPr/>
        </p:nvSpPr>
        <p:spPr>
          <a:xfrm>
            <a:off x="3756240" y="5252760"/>
            <a:ext cx="498024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fr-FR" sz="1800" spc="-1" strike="noStrike">
                <a:solidFill>
                  <a:srgbClr val="000000"/>
                </a:solidFill>
                <a:latin typeface="Calibri"/>
                <a:ea typeface="DejaVu Sans"/>
              </a:rPr>
              <a:t>« Bill Gates &amp; blue screen (Windows 98)» </a:t>
            </a: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1800" spc="-1" strike="noStrike">
                <a:solidFill>
                  <a:srgbClr val="000000"/>
                </a:solidFill>
                <a:latin typeface="Calibri"/>
                <a:ea typeface="DejaVu Sans"/>
              </a:rPr>
              <a:t>Même les plus grands ont failli a cet exercice.</a:t>
            </a:r>
            <a:endParaRPr b="0" lang="fr-FR" sz="1800" spc="-1" strike="noStrike">
              <a:latin typeface="Arial"/>
            </a:endParaRPr>
          </a:p>
        </p:txBody>
      </p:sp>
      <p:sp>
        <p:nvSpPr>
          <p:cNvPr id="379" name="CustomShape 4"/>
          <p:cNvSpPr/>
          <p:nvPr/>
        </p:nvSpPr>
        <p:spPr>
          <a:xfrm>
            <a:off x="581040" y="1911240"/>
            <a:ext cx="11026440" cy="132228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fr-FR" sz="4400" spc="-1" strike="noStrike">
                <a:solidFill>
                  <a:srgbClr val="000000"/>
                </a:solidFill>
                <a:latin typeface="Calibri Light"/>
                <a:ea typeface="DejaVu Sans"/>
              </a:rPr>
              <a:t>Place a la démonstration</a:t>
            </a:r>
            <a:endParaRPr b="0" lang="fr-FR" sz="4400" spc="-1" strike="noStrike">
              <a:latin typeface="Arial"/>
            </a:endParaRPr>
          </a:p>
        </p:txBody>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Application de ce type de capteur</a:t>
            </a:r>
            <a:endParaRPr b="0" lang="fr-FR" sz="4400" spc="-1" strike="noStrike">
              <a:latin typeface="Arial"/>
            </a:endParaRPr>
          </a:p>
        </p:txBody>
      </p:sp>
      <p:sp>
        <p:nvSpPr>
          <p:cNvPr id="168"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D959081-E52D-45EB-A8FF-4B18594BCCD4}" type="slidenum">
              <a:rPr b="0" lang="fr-FR" sz="1200" spc="-1" strike="noStrike">
                <a:solidFill>
                  <a:srgbClr val="8b8b8b"/>
                </a:solidFill>
                <a:latin typeface="Calibri"/>
                <a:ea typeface="DejaVu Sans"/>
              </a:rPr>
              <a:t>1</a:t>
            </a:fld>
            <a:endParaRPr b="0" lang="fr-FR" sz="1200" spc="-1" strike="noStrike">
              <a:latin typeface="Arial"/>
            </a:endParaRPr>
          </a:p>
        </p:txBody>
      </p:sp>
      <p:pic>
        <p:nvPicPr>
          <p:cNvPr id="169" name="Image 5" descr=""/>
          <p:cNvPicPr/>
          <p:nvPr/>
        </p:nvPicPr>
        <p:blipFill>
          <a:blip r:embed="rId1"/>
          <a:stretch/>
        </p:blipFill>
        <p:spPr>
          <a:xfrm>
            <a:off x="1380960" y="1785960"/>
            <a:ext cx="3285360" cy="3285360"/>
          </a:xfrm>
          <a:prstGeom prst="rect">
            <a:avLst/>
          </a:prstGeom>
          <a:ln>
            <a:noFill/>
          </a:ln>
        </p:spPr>
      </p:pic>
      <p:sp>
        <p:nvSpPr>
          <p:cNvPr id="170" name="CustomShape 3"/>
          <p:cNvSpPr/>
          <p:nvPr/>
        </p:nvSpPr>
        <p:spPr>
          <a:xfrm rot="20237400">
            <a:off x="550440" y="5832360"/>
            <a:ext cx="14122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Domotique</a:t>
            </a:r>
            <a:endParaRPr b="0" lang="fr-FR" sz="2000" spc="-1" strike="noStrike">
              <a:latin typeface="Arial"/>
            </a:endParaRPr>
          </a:p>
        </p:txBody>
      </p:sp>
      <p:sp>
        <p:nvSpPr>
          <p:cNvPr id="171" name="CustomShape 4"/>
          <p:cNvSpPr/>
          <p:nvPr/>
        </p:nvSpPr>
        <p:spPr>
          <a:xfrm rot="20237400">
            <a:off x="2312280" y="5811480"/>
            <a:ext cx="14608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3200" spc="-1" strike="noStrike">
                <a:solidFill>
                  <a:srgbClr val="ff0000"/>
                </a:solidFill>
                <a:latin typeface="Arial"/>
                <a:ea typeface="DejaVu Sans"/>
              </a:rPr>
              <a:t>C</a:t>
            </a:r>
            <a:r>
              <a:rPr b="0" lang="fr-FR" sz="2000" spc="-1" strike="noStrike">
                <a:solidFill>
                  <a:srgbClr val="000000"/>
                </a:solidFill>
                <a:latin typeface="Arial"/>
                <a:ea typeface="DejaVu Sans"/>
              </a:rPr>
              <a:t>hauffage</a:t>
            </a:r>
            <a:endParaRPr b="0" lang="fr-FR" sz="2000" spc="-1" strike="noStrike">
              <a:latin typeface="Arial"/>
            </a:endParaRPr>
          </a:p>
        </p:txBody>
      </p:sp>
      <p:sp>
        <p:nvSpPr>
          <p:cNvPr id="172" name="CustomShape 5"/>
          <p:cNvSpPr/>
          <p:nvPr/>
        </p:nvSpPr>
        <p:spPr>
          <a:xfrm rot="20237400">
            <a:off x="3176280" y="5776920"/>
            <a:ext cx="14702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3200" spc="-1" strike="noStrike">
                <a:solidFill>
                  <a:srgbClr val="ff0000"/>
                </a:solidFill>
                <a:latin typeface="Arial"/>
                <a:ea typeface="DejaVu Sans"/>
              </a:rPr>
              <a:t>V</a:t>
            </a:r>
            <a:r>
              <a:rPr b="0" lang="fr-FR" sz="2000" spc="-1" strike="noStrike">
                <a:solidFill>
                  <a:srgbClr val="000000"/>
                </a:solidFill>
                <a:latin typeface="Arial"/>
                <a:ea typeface="DejaVu Sans"/>
              </a:rPr>
              <a:t>entilation</a:t>
            </a:r>
            <a:endParaRPr b="0" lang="fr-FR" sz="2000" spc="-1" strike="noStrike">
              <a:latin typeface="Arial"/>
            </a:endParaRPr>
          </a:p>
        </p:txBody>
      </p:sp>
      <p:sp>
        <p:nvSpPr>
          <p:cNvPr id="173" name="CustomShape 6"/>
          <p:cNvSpPr/>
          <p:nvPr/>
        </p:nvSpPr>
        <p:spPr>
          <a:xfrm rot="20237400">
            <a:off x="4075560" y="5676120"/>
            <a:ext cx="17474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3200" spc="-1" strike="noStrike">
                <a:solidFill>
                  <a:srgbClr val="ff0000"/>
                </a:solidFill>
                <a:latin typeface="Arial"/>
                <a:ea typeface="DejaVu Sans"/>
              </a:rPr>
              <a:t>C</a:t>
            </a:r>
            <a:r>
              <a:rPr b="0" lang="fr-FR" sz="2000" spc="-1" strike="noStrike">
                <a:solidFill>
                  <a:srgbClr val="000000"/>
                </a:solidFill>
                <a:latin typeface="Arial"/>
                <a:ea typeface="DejaVu Sans"/>
              </a:rPr>
              <a:t>limatisation</a:t>
            </a:r>
            <a:endParaRPr b="0" lang="fr-FR" sz="2000" spc="-1" strike="noStrike">
              <a:latin typeface="Arial"/>
            </a:endParaRPr>
          </a:p>
        </p:txBody>
      </p:sp>
      <p:sp>
        <p:nvSpPr>
          <p:cNvPr id="174" name="CustomShape 7"/>
          <p:cNvSpPr/>
          <p:nvPr/>
        </p:nvSpPr>
        <p:spPr>
          <a:xfrm>
            <a:off x="1397520" y="5040000"/>
            <a:ext cx="3267000" cy="242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000" spc="-1" strike="noStrike">
                <a:solidFill>
                  <a:srgbClr val="000000"/>
                </a:solidFill>
                <a:latin typeface="Arial"/>
                <a:ea typeface="DejaVu Sans"/>
              </a:rPr>
              <a:t>https://les-smartgrids.fr/domotique-francais-economies/</a:t>
            </a:r>
            <a:endParaRPr b="0" lang="fr-FR" sz="1000" spc="-1" strike="noStrike">
              <a:latin typeface="Arial"/>
            </a:endParaRPr>
          </a:p>
        </p:txBody>
      </p:sp>
      <p:pic>
        <p:nvPicPr>
          <p:cNvPr id="175" name="Image 14" descr=""/>
          <p:cNvPicPr/>
          <p:nvPr/>
        </p:nvPicPr>
        <p:blipFill>
          <a:blip r:embed="rId2"/>
          <a:stretch/>
        </p:blipFill>
        <p:spPr>
          <a:xfrm>
            <a:off x="6381720" y="1785960"/>
            <a:ext cx="4571280" cy="4391280"/>
          </a:xfrm>
          <a:prstGeom prst="rect">
            <a:avLst/>
          </a:prstGeom>
          <a:ln>
            <a:noFill/>
          </a:ln>
        </p:spPr>
      </p:pic>
      <p:sp>
        <p:nvSpPr>
          <p:cNvPr id="176" name="CustomShape 8"/>
          <p:cNvSpPr/>
          <p:nvPr/>
        </p:nvSpPr>
        <p:spPr>
          <a:xfrm>
            <a:off x="6667560" y="6000840"/>
            <a:ext cx="242820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Wikimedia commons</a:t>
            </a:r>
            <a:endParaRPr b="0" lang="fr-FR" sz="1000" spc="-1" strike="noStrike">
              <a:latin typeface="Arial"/>
            </a:endParaRPr>
          </a:p>
        </p:txBody>
      </p:sp>
      <p:sp>
        <p:nvSpPr>
          <p:cNvPr id="177" name="CustomShape 9"/>
          <p:cNvSpPr/>
          <p:nvPr/>
        </p:nvSpPr>
        <p:spPr>
          <a:xfrm rot="789000">
            <a:off x="10224000" y="2063520"/>
            <a:ext cx="61524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800" spc="-1" strike="noStrike">
                <a:solidFill>
                  <a:srgbClr val="000000"/>
                </a:solidFill>
                <a:latin typeface="Arial"/>
                <a:ea typeface="DejaVu Sans"/>
              </a:rPr>
              <a:t>Iot</a:t>
            </a:r>
            <a:endParaRPr b="0" lang="fr-FR" sz="2800" spc="-1" strike="noStrike">
              <a:latin typeface="Arial"/>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Application de ce type de capteur</a:t>
            </a:r>
            <a:endParaRPr b="0" lang="fr-FR" sz="4400" spc="-1" strike="noStrike">
              <a:latin typeface="Arial"/>
            </a:endParaRPr>
          </a:p>
        </p:txBody>
      </p:sp>
      <p:sp>
        <p:nvSpPr>
          <p:cNvPr id="179"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55AF598-39B8-4319-90A3-0651C5ABA271}"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180" name="CustomShape 3"/>
          <p:cNvSpPr/>
          <p:nvPr/>
        </p:nvSpPr>
        <p:spPr>
          <a:xfrm rot="20237400">
            <a:off x="810000" y="5200560"/>
            <a:ext cx="22014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Amélioration GPS</a:t>
            </a:r>
            <a:endParaRPr b="0" lang="fr-FR" sz="2000" spc="-1" strike="noStrike">
              <a:latin typeface="Arial"/>
            </a:endParaRPr>
          </a:p>
        </p:txBody>
      </p:sp>
      <p:pic>
        <p:nvPicPr>
          <p:cNvPr id="181" name="Image 12" descr=""/>
          <p:cNvPicPr/>
          <p:nvPr/>
        </p:nvPicPr>
        <p:blipFill>
          <a:blip r:embed="rId1"/>
          <a:stretch/>
        </p:blipFill>
        <p:spPr>
          <a:xfrm>
            <a:off x="738000" y="2143080"/>
            <a:ext cx="2709360" cy="2499480"/>
          </a:xfrm>
          <a:prstGeom prst="rect">
            <a:avLst/>
          </a:prstGeom>
          <a:ln>
            <a:noFill/>
          </a:ln>
        </p:spPr>
      </p:pic>
      <p:sp>
        <p:nvSpPr>
          <p:cNvPr id="182" name="CustomShape 4"/>
          <p:cNvSpPr/>
          <p:nvPr/>
        </p:nvSpPr>
        <p:spPr>
          <a:xfrm>
            <a:off x="8541000" y="4529160"/>
            <a:ext cx="23860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000" spc="-1" strike="noStrike">
                <a:solidFill>
                  <a:srgbClr val="000000"/>
                </a:solidFill>
                <a:latin typeface="Arial"/>
                <a:ea typeface="DejaVu Sans"/>
              </a:rPr>
              <a:t>https://fr.wikipedia.org/wiki/Ascenseur#/</a:t>
            </a:r>
            <a:endParaRPr b="0" lang="fr-FR" sz="1000" spc="-1" strike="noStrike">
              <a:latin typeface="Arial"/>
            </a:endParaRPr>
          </a:p>
          <a:p>
            <a:pPr>
              <a:lnSpc>
                <a:spcPct val="100000"/>
              </a:lnSpc>
            </a:pPr>
            <a:r>
              <a:rPr b="0" lang="fr-FR" sz="1000" spc="-1" strike="noStrike">
                <a:solidFill>
                  <a:srgbClr val="000000"/>
                </a:solidFill>
                <a:latin typeface="Arial"/>
                <a:ea typeface="DejaVu Sans"/>
              </a:rPr>
              <a:t>media/File:240_Sparks_Elevators.jpg</a:t>
            </a:r>
            <a:endParaRPr b="0" lang="fr-FR" sz="1000" spc="-1" strike="noStrike">
              <a:latin typeface="Arial"/>
            </a:endParaRPr>
          </a:p>
        </p:txBody>
      </p:sp>
      <p:pic>
        <p:nvPicPr>
          <p:cNvPr id="183" name="Image 18" descr=""/>
          <p:cNvPicPr/>
          <p:nvPr/>
        </p:nvPicPr>
        <p:blipFill>
          <a:blip r:embed="rId2"/>
          <a:stretch/>
        </p:blipFill>
        <p:spPr>
          <a:xfrm>
            <a:off x="8596440" y="2028600"/>
            <a:ext cx="3283560" cy="2462400"/>
          </a:xfrm>
          <a:prstGeom prst="rect">
            <a:avLst/>
          </a:prstGeom>
          <a:ln>
            <a:noFill/>
          </a:ln>
        </p:spPr>
      </p:pic>
      <p:sp>
        <p:nvSpPr>
          <p:cNvPr id="184" name="CustomShape 5"/>
          <p:cNvSpPr/>
          <p:nvPr/>
        </p:nvSpPr>
        <p:spPr>
          <a:xfrm>
            <a:off x="4452840" y="5143680"/>
            <a:ext cx="292824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https://www.paysan-breton.fr/2017/11/</a:t>
            </a:r>
            <a:endParaRPr b="0" lang="fr-FR" sz="1000" spc="-1" strike="noStrike">
              <a:latin typeface="Arial"/>
            </a:endParaRPr>
          </a:p>
        </p:txBody>
      </p:sp>
      <p:sp>
        <p:nvSpPr>
          <p:cNvPr id="185" name="CustomShape 6"/>
          <p:cNvSpPr/>
          <p:nvPr/>
        </p:nvSpPr>
        <p:spPr>
          <a:xfrm rot="20237400">
            <a:off x="9662400" y="5578920"/>
            <a:ext cx="23173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Détection de pente</a:t>
            </a:r>
            <a:endParaRPr b="0" lang="fr-FR" sz="2000" spc="-1" strike="noStrike">
              <a:latin typeface="Arial"/>
            </a:endParaRPr>
          </a:p>
        </p:txBody>
      </p:sp>
      <p:sp>
        <p:nvSpPr>
          <p:cNvPr id="186" name="CustomShape 7"/>
          <p:cNvSpPr/>
          <p:nvPr/>
        </p:nvSpPr>
        <p:spPr>
          <a:xfrm rot="20237400">
            <a:off x="8100720" y="5452200"/>
            <a:ext cx="20307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Vitesse verticale</a:t>
            </a:r>
            <a:endParaRPr b="0" lang="fr-FR" sz="2000" spc="-1" strike="noStrike">
              <a:latin typeface="Arial"/>
            </a:endParaRPr>
          </a:p>
        </p:txBody>
      </p:sp>
      <p:pic>
        <p:nvPicPr>
          <p:cNvPr id="187" name="Image 27" descr=""/>
          <p:cNvPicPr/>
          <p:nvPr/>
        </p:nvPicPr>
        <p:blipFill>
          <a:blip r:embed="rId3"/>
          <a:stretch/>
        </p:blipFill>
        <p:spPr>
          <a:xfrm>
            <a:off x="4452840" y="2714760"/>
            <a:ext cx="2788200" cy="2428200"/>
          </a:xfrm>
          <a:prstGeom prst="rect">
            <a:avLst/>
          </a:prstGeom>
          <a:ln>
            <a:noFill/>
          </a:ln>
        </p:spPr>
      </p:pic>
      <p:sp>
        <p:nvSpPr>
          <p:cNvPr id="188" name="CustomShape 8"/>
          <p:cNvSpPr/>
          <p:nvPr/>
        </p:nvSpPr>
        <p:spPr>
          <a:xfrm rot="20237400">
            <a:off x="4501800" y="5812560"/>
            <a:ext cx="27838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Mesure débit &amp; volume</a:t>
            </a:r>
            <a:endParaRPr b="0" lang="fr-FR" sz="2000" spc="-1" strike="noStrike">
              <a:latin typeface="Arial"/>
            </a:endParaRPr>
          </a:p>
        </p:txBody>
      </p:sp>
      <p:sp>
        <p:nvSpPr>
          <p:cNvPr id="189" name="CustomShape 9"/>
          <p:cNvSpPr/>
          <p:nvPr/>
        </p:nvSpPr>
        <p:spPr>
          <a:xfrm>
            <a:off x="738000" y="4643280"/>
            <a:ext cx="292824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wikipedia</a:t>
            </a:r>
            <a:endParaRPr b="0" lang="fr-FR" sz="1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Application de ce type de capteur</a:t>
            </a:r>
            <a:endParaRPr b="0" lang="fr-FR" sz="4400" spc="-1" strike="noStrike">
              <a:latin typeface="Arial"/>
            </a:endParaRPr>
          </a:p>
        </p:txBody>
      </p:sp>
      <p:sp>
        <p:nvSpPr>
          <p:cNvPr id="191"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3B7CBC4-CBA6-4D58-A4E8-14E83E557389}"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192" name="CustomShape 3"/>
          <p:cNvSpPr/>
          <p:nvPr/>
        </p:nvSpPr>
        <p:spPr>
          <a:xfrm rot="20237400">
            <a:off x="175680" y="3925440"/>
            <a:ext cx="18936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Environnement</a:t>
            </a:r>
            <a:endParaRPr b="0" lang="fr-FR" sz="2000" spc="-1" strike="noStrike">
              <a:latin typeface="Arial"/>
            </a:endParaRPr>
          </a:p>
        </p:txBody>
      </p:sp>
      <p:pic>
        <p:nvPicPr>
          <p:cNvPr id="193" name="Image 11" descr=""/>
          <p:cNvPicPr/>
          <p:nvPr/>
        </p:nvPicPr>
        <p:blipFill>
          <a:blip r:embed="rId1"/>
          <a:stretch/>
        </p:blipFill>
        <p:spPr>
          <a:xfrm>
            <a:off x="2309760" y="2286000"/>
            <a:ext cx="2240280" cy="3118680"/>
          </a:xfrm>
          <a:prstGeom prst="rect">
            <a:avLst/>
          </a:prstGeom>
          <a:ln>
            <a:noFill/>
          </a:ln>
        </p:spPr>
      </p:pic>
      <p:sp>
        <p:nvSpPr>
          <p:cNvPr id="194" name="CustomShape 4"/>
          <p:cNvSpPr/>
          <p:nvPr/>
        </p:nvSpPr>
        <p:spPr>
          <a:xfrm rot="20237400">
            <a:off x="3142440" y="6008040"/>
            <a:ext cx="8452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Santé</a:t>
            </a:r>
            <a:endParaRPr b="0" lang="fr-FR" sz="2000" spc="-1" strike="noStrike">
              <a:latin typeface="Arial"/>
            </a:endParaRPr>
          </a:p>
        </p:txBody>
      </p:sp>
      <p:sp>
        <p:nvSpPr>
          <p:cNvPr id="195" name="CustomShape 5"/>
          <p:cNvSpPr/>
          <p:nvPr/>
        </p:nvSpPr>
        <p:spPr>
          <a:xfrm rot="20237400">
            <a:off x="952920" y="1968840"/>
            <a:ext cx="21193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Remise en forme</a:t>
            </a:r>
            <a:endParaRPr b="0" lang="fr-FR" sz="2000" spc="-1" strike="noStrike">
              <a:latin typeface="Arial"/>
            </a:endParaRPr>
          </a:p>
        </p:txBody>
      </p:sp>
      <p:sp>
        <p:nvSpPr>
          <p:cNvPr id="196" name="CustomShape 6"/>
          <p:cNvSpPr/>
          <p:nvPr/>
        </p:nvSpPr>
        <p:spPr>
          <a:xfrm rot="20237400">
            <a:off x="4786920" y="1996200"/>
            <a:ext cx="7887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Sport</a:t>
            </a:r>
            <a:endParaRPr b="0" lang="fr-FR" sz="2000" spc="-1" strike="noStrike">
              <a:latin typeface="Arial"/>
            </a:endParaRPr>
          </a:p>
        </p:txBody>
      </p:sp>
      <p:sp>
        <p:nvSpPr>
          <p:cNvPr id="197" name="CustomShape 7"/>
          <p:cNvSpPr/>
          <p:nvPr/>
        </p:nvSpPr>
        <p:spPr>
          <a:xfrm rot="20237400">
            <a:off x="4854960" y="3882240"/>
            <a:ext cx="79776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2000" spc="-1" strike="noStrike">
                <a:solidFill>
                  <a:srgbClr val="000000"/>
                </a:solidFill>
                <a:latin typeface="Arial"/>
                <a:ea typeface="DejaVu Sans"/>
              </a:rPr>
              <a:t>Loisir</a:t>
            </a:r>
            <a:endParaRPr b="0" lang="fr-FR" sz="2000" spc="-1" strike="noStrike">
              <a:latin typeface="Arial"/>
            </a:endParaRPr>
          </a:p>
        </p:txBody>
      </p:sp>
      <p:sp>
        <p:nvSpPr>
          <p:cNvPr id="198" name="CustomShape 8"/>
          <p:cNvSpPr/>
          <p:nvPr/>
        </p:nvSpPr>
        <p:spPr>
          <a:xfrm>
            <a:off x="2238480" y="5357880"/>
            <a:ext cx="242820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000" spc="-1" strike="noStrike">
                <a:solidFill>
                  <a:srgbClr val="000000"/>
                </a:solidFill>
                <a:latin typeface="Arial"/>
                <a:ea typeface="DejaVu Sans"/>
              </a:rPr>
              <a:t>https://www.bosch-sensortec.com/bst/</a:t>
            </a:r>
            <a:endParaRPr b="0" lang="fr-FR" sz="1000" spc="-1" strike="noStrike">
              <a:latin typeface="Arial"/>
            </a:endParaRPr>
          </a:p>
          <a:p>
            <a:pPr>
              <a:lnSpc>
                <a:spcPct val="100000"/>
              </a:lnSpc>
            </a:pPr>
            <a:r>
              <a:rPr b="0" lang="fr-FR" sz="1000" spc="-1" strike="noStrike">
                <a:solidFill>
                  <a:srgbClr val="000000"/>
                </a:solidFill>
                <a:latin typeface="Arial"/>
                <a:ea typeface="DejaVu Sans"/>
              </a:rPr>
              <a:t>products/all_products/bme280</a:t>
            </a:r>
            <a:endParaRPr b="0" lang="fr-FR" sz="1000" spc="-1" strike="noStrike">
              <a:latin typeface="Arial"/>
            </a:endParaRPr>
          </a:p>
        </p:txBody>
      </p:sp>
      <p:sp>
        <p:nvSpPr>
          <p:cNvPr id="199" name="CustomShape 9"/>
          <p:cNvSpPr/>
          <p:nvPr/>
        </p:nvSpPr>
        <p:spPr>
          <a:xfrm rot="20237400">
            <a:off x="8815680" y="1161360"/>
            <a:ext cx="20066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Arial"/>
                <a:ea typeface="DejaVu Sans"/>
              </a:rPr>
              <a:t>Prévision météo</a:t>
            </a:r>
            <a:endParaRPr b="0" lang="fr-FR" sz="2000" spc="-1" strike="noStrike">
              <a:latin typeface="Arial"/>
            </a:endParaRPr>
          </a:p>
        </p:txBody>
      </p:sp>
      <p:pic>
        <p:nvPicPr>
          <p:cNvPr id="200" name="Image 33" descr=""/>
          <p:cNvPicPr/>
          <p:nvPr/>
        </p:nvPicPr>
        <p:blipFill>
          <a:blip r:embed="rId2"/>
          <a:stretch/>
        </p:blipFill>
        <p:spPr>
          <a:xfrm>
            <a:off x="7738920" y="1857240"/>
            <a:ext cx="2674080" cy="4718160"/>
          </a:xfrm>
          <a:prstGeom prst="rect">
            <a:avLst/>
          </a:prstGeom>
          <a:ln>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Objectif: la météo embarquée</a:t>
            </a:r>
            <a:endParaRPr b="0" lang="fr-FR" sz="4400" spc="-1" strike="noStrike">
              <a:latin typeface="Arial"/>
            </a:endParaRPr>
          </a:p>
        </p:txBody>
      </p:sp>
      <p:sp>
        <p:nvSpPr>
          <p:cNvPr id="202" name="CustomShape 2"/>
          <p:cNvSpPr/>
          <p:nvPr/>
        </p:nvSpPr>
        <p:spPr>
          <a:xfrm>
            <a:off x="837720" y="1825560"/>
            <a:ext cx="10512360" cy="4348080"/>
          </a:xfrm>
          <a:prstGeom prst="rect">
            <a:avLst/>
          </a:prstGeom>
          <a:noFill/>
          <a:ln>
            <a:noFill/>
          </a:ln>
        </p:spPr>
        <p:style>
          <a:lnRef idx="0"/>
          <a:fillRef idx="0"/>
          <a:effectRef idx="0"/>
          <a:fontRef idx="minor"/>
        </p:style>
        <p:txBody>
          <a:bodyPr lIns="90000" rIns="90000" tIns="45000" bIns="45000">
            <a:normAutofit fontScale="75000"/>
          </a:bodyPr>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Hardware</a:t>
            </a:r>
            <a:endParaRPr b="0" lang="fr-FR" sz="28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Système embarqué.</a:t>
            </a:r>
            <a:endParaRPr b="0" lang="fr-FR" sz="24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Capteur météo.</a:t>
            </a:r>
            <a:endParaRPr b="0" lang="fr-FR" sz="2400" spc="-1" strike="noStrike">
              <a:latin typeface="Arial"/>
            </a:endParaRPr>
          </a:p>
          <a:p>
            <a:pPr>
              <a:lnSpc>
                <a:spcPct val="90000"/>
              </a:lnSpc>
              <a:spcBef>
                <a:spcPts val="1001"/>
              </a:spcBef>
            </a:pPr>
            <a:endParaRPr b="0" lang="fr-FR" sz="24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Software</a:t>
            </a:r>
            <a:r>
              <a:rPr b="0" lang="fr-FR" sz="2800" spc="-1" strike="noStrike">
                <a:solidFill>
                  <a:srgbClr val="000000"/>
                </a:solidFill>
                <a:latin typeface="Calibri"/>
                <a:ea typeface="DejaVu Sans"/>
              </a:rPr>
              <a:t>	</a:t>
            </a:r>
            <a:endParaRPr b="0" lang="fr-FR" sz="28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Capture des mesures météorologiques.</a:t>
            </a:r>
            <a:endParaRPr b="0" lang="fr-FR" sz="2400" spc="-1" strike="noStrike">
              <a:latin typeface="Arial"/>
            </a:endParaRPr>
          </a:p>
          <a:p>
            <a:pPr lvl="1" marL="685800" indent="-225360">
              <a:lnSpc>
                <a:spcPct val="100000"/>
              </a:lnSpc>
              <a:spcBef>
                <a:spcPts val="1134"/>
              </a:spcBef>
              <a:buClr>
                <a:srgbClr val="000000"/>
              </a:buClr>
              <a:buFont typeface="Arial"/>
              <a:buChar char="•"/>
            </a:pPr>
            <a:r>
              <a:rPr b="0" lang="fr-FR" sz="2400" spc="-1" strike="noStrike">
                <a:solidFill>
                  <a:srgbClr val="000000"/>
                </a:solidFill>
                <a:latin typeface="Calibri"/>
                <a:ea typeface="DejaVu Sans"/>
              </a:rPr>
              <a:t>Prévision météorologique à cours terme.</a:t>
            </a:r>
            <a:endParaRPr b="0" lang="fr-FR" sz="2400" spc="-1" strike="noStrike">
              <a:latin typeface="Arial"/>
            </a:endParaRPr>
          </a:p>
          <a:p>
            <a:pPr lvl="1" marL="685800" indent="-225360">
              <a:lnSpc>
                <a:spcPct val="100000"/>
              </a:lnSpc>
              <a:spcBef>
                <a:spcPts val="1134"/>
              </a:spcBef>
              <a:buClr>
                <a:srgbClr val="000000"/>
              </a:buClr>
              <a:buFont typeface="Arial"/>
              <a:buChar char="•"/>
            </a:pPr>
            <a:r>
              <a:rPr b="0" lang="fr-FR" sz="2400" spc="-1" strike="noStrike">
                <a:solidFill>
                  <a:srgbClr val="000000"/>
                </a:solidFill>
                <a:latin typeface="Calibri"/>
                <a:ea typeface="DejaVu Sans"/>
              </a:rPr>
              <a:t>Visualisation sur une interface graphique. </a:t>
            </a:r>
            <a:endParaRPr b="0" lang="fr-FR" sz="2400" spc="-1" strike="noStrike">
              <a:latin typeface="Arial"/>
            </a:endParaRPr>
          </a:p>
          <a:p>
            <a:pPr marL="457200">
              <a:lnSpc>
                <a:spcPct val="90000"/>
              </a:lnSpc>
              <a:spcBef>
                <a:spcPts val="499"/>
              </a:spcBef>
            </a:pPr>
            <a:endParaRPr b="0" lang="fr-FR" sz="2400" spc="-1" strike="noStrike">
              <a:latin typeface="Arial"/>
            </a:endParaRPr>
          </a:p>
          <a:p>
            <a:pPr marL="228600" indent="-225360">
              <a:lnSpc>
                <a:spcPct val="90000"/>
              </a:lnSpc>
              <a:spcBef>
                <a:spcPts val="1001"/>
              </a:spcBef>
              <a:buClr>
                <a:srgbClr val="000000"/>
              </a:buClr>
              <a:buFont typeface="Arial"/>
              <a:buChar char="•"/>
            </a:pPr>
            <a:r>
              <a:rPr b="0" lang="fr-FR" sz="2800" spc="-1" strike="noStrike">
                <a:solidFill>
                  <a:srgbClr val="000000"/>
                </a:solidFill>
                <a:latin typeface="Calibri"/>
                <a:ea typeface="DejaVu Sans"/>
              </a:rPr>
              <a:t> </a:t>
            </a:r>
            <a:r>
              <a:rPr b="0" lang="fr-FR" sz="2800" spc="-1" strike="noStrike">
                <a:solidFill>
                  <a:srgbClr val="000000"/>
                </a:solidFill>
                <a:latin typeface="Calibri"/>
                <a:ea typeface="DejaVu Sans"/>
              </a:rPr>
              <a:t>Rendu</a:t>
            </a:r>
            <a:endParaRPr b="0" lang="fr-FR" sz="28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Simple, esthétique.</a:t>
            </a:r>
            <a:endParaRPr b="0" lang="fr-FR" sz="2400" spc="-1" strike="noStrike">
              <a:latin typeface="Arial"/>
            </a:endParaRPr>
          </a:p>
          <a:p>
            <a:pPr lvl="1" marL="685800" indent="-225360">
              <a:lnSpc>
                <a:spcPct val="90000"/>
              </a:lnSpc>
              <a:spcBef>
                <a:spcPts val="499"/>
              </a:spcBef>
              <a:buClr>
                <a:srgbClr val="000000"/>
              </a:buClr>
              <a:buFont typeface="Arial"/>
              <a:buChar char="•"/>
            </a:pPr>
            <a:r>
              <a:rPr b="0" lang="fr-FR" sz="2400" spc="-1" strike="noStrike">
                <a:solidFill>
                  <a:srgbClr val="000000"/>
                </a:solidFill>
                <a:latin typeface="Calibri"/>
                <a:ea typeface="DejaVu Sans"/>
              </a:rPr>
              <a:t>Fiabilité attestée par des tests.</a:t>
            </a:r>
            <a:endParaRPr b="0" lang="fr-FR" sz="2400" spc="-1" strike="noStrike">
              <a:latin typeface="Arial"/>
            </a:endParaRPr>
          </a:p>
          <a:p>
            <a:pPr>
              <a:lnSpc>
                <a:spcPct val="90000"/>
              </a:lnSpc>
              <a:spcBef>
                <a:spcPts val="1001"/>
              </a:spcBef>
            </a:pPr>
            <a:endParaRPr b="0" lang="fr-FR" sz="2400" spc="-1" strike="noStrike">
              <a:latin typeface="Arial"/>
            </a:endParaRPr>
          </a:p>
          <a:p>
            <a:pPr>
              <a:lnSpc>
                <a:spcPct val="100000"/>
              </a:lnSpc>
            </a:pPr>
            <a:endParaRPr b="0" lang="fr-FR" sz="2400" spc="-1" strike="noStrike">
              <a:latin typeface="Arial"/>
            </a:endParaRPr>
          </a:p>
        </p:txBody>
      </p:sp>
      <p:sp>
        <p:nvSpPr>
          <p:cNvPr id="203" name="CustomShape 3"/>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6CF58B3-24E2-41AD-9B47-51831CE9187B}" type="slidenum">
              <a:rPr b="0" lang="fr-FR" sz="1200" spc="-1" strike="noStrike">
                <a:solidFill>
                  <a:srgbClr val="8b8b8b"/>
                </a:solidFill>
                <a:latin typeface="Calibri"/>
                <a:ea typeface="DejaVu Sans"/>
              </a:rPr>
              <a:t>6</a:t>
            </a:fld>
            <a:endParaRPr b="0" lang="fr-FR" sz="1200" spc="-1" strike="noStrike">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837720" y="365040"/>
            <a:ext cx="1051236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Noto Sans CJK SC Regular"/>
              </a:rPr>
              <a:t>Mise en place du système embarque</a:t>
            </a:r>
            <a:endParaRPr b="0" lang="fr-FR" sz="4400" spc="-1" strike="noStrike">
              <a:latin typeface="Arial"/>
            </a:endParaRPr>
          </a:p>
        </p:txBody>
      </p:sp>
      <p:sp>
        <p:nvSpPr>
          <p:cNvPr id="205"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5314BC0-5E06-49EB-9C4D-5C0D6BD1AA29}" type="slidenum">
              <a:rPr b="0" lang="fr-FR" sz="1200" spc="-1" strike="noStrike">
                <a:solidFill>
                  <a:srgbClr val="8b8b8b"/>
                </a:solidFill>
                <a:latin typeface="Calibri"/>
                <a:ea typeface="DejaVu Sans"/>
              </a:rPr>
              <a:t>6</a:t>
            </a:fld>
            <a:endParaRPr b="0" lang="fr-FR" sz="1200" spc="-1" strike="noStrike">
              <a:latin typeface="Arial"/>
            </a:endParaRPr>
          </a:p>
        </p:txBody>
      </p:sp>
      <p:sp>
        <p:nvSpPr>
          <p:cNvPr id="206" name="CustomShape 3"/>
          <p:cNvSpPr/>
          <p:nvPr/>
        </p:nvSpPr>
        <p:spPr>
          <a:xfrm>
            <a:off x="6861240" y="2754720"/>
            <a:ext cx="377784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alibri"/>
                <a:ea typeface="DejaVu Sans"/>
              </a:rPr>
              <a:t>Création d’une image Raspbian</a:t>
            </a:r>
            <a:endParaRPr b="0" lang="fr-FR" sz="1800" spc="-1" strike="noStrike">
              <a:latin typeface="Arial"/>
            </a:endParaRPr>
          </a:p>
          <a:p>
            <a:pPr marL="285840" indent="-282600">
              <a:lnSpc>
                <a:spcPct val="100000"/>
              </a:lnSpc>
              <a:buClr>
                <a:srgbClr val="000000"/>
              </a:buClr>
              <a:buFont typeface="Arial"/>
              <a:buChar char="•"/>
            </a:pPr>
            <a:r>
              <a:rPr b="0" lang="fr-FR" sz="1800" spc="-1" strike="noStrike">
                <a:solidFill>
                  <a:srgbClr val="000000"/>
                </a:solidFill>
                <a:latin typeface="Calibri"/>
                <a:ea typeface="DejaVu Sans"/>
              </a:rPr>
              <a:t>OS pour Raspberry Pi</a:t>
            </a:r>
            <a:endParaRPr b="0" lang="fr-FR" sz="1800" spc="-1" strike="noStrike">
              <a:latin typeface="Arial"/>
            </a:endParaRPr>
          </a:p>
          <a:p>
            <a:pPr marL="285840" indent="-282600">
              <a:lnSpc>
                <a:spcPct val="100000"/>
              </a:lnSpc>
              <a:buClr>
                <a:srgbClr val="000000"/>
              </a:buClr>
              <a:buFont typeface="Arial"/>
              <a:buChar char="•"/>
            </a:pPr>
            <a:r>
              <a:rPr b="0" lang="fr-FR" sz="1800" spc="-1" strike="noStrike">
                <a:solidFill>
                  <a:srgbClr val="000000"/>
                </a:solidFill>
                <a:latin typeface="Calibri"/>
                <a:ea typeface="DejaVu Sans"/>
              </a:rPr>
              <a:t>Environnement graphique</a:t>
            </a:r>
            <a:endParaRPr b="0" lang="fr-FR" sz="1800" spc="-1" strike="noStrike">
              <a:latin typeface="Arial"/>
            </a:endParaRPr>
          </a:p>
        </p:txBody>
      </p:sp>
      <p:sp>
        <p:nvSpPr>
          <p:cNvPr id="207" name="CustomShape 4"/>
          <p:cNvSpPr/>
          <p:nvPr/>
        </p:nvSpPr>
        <p:spPr>
          <a:xfrm>
            <a:off x="3298680" y="6585840"/>
            <a:ext cx="394092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fr-FR" sz="1200" spc="-1" strike="noStrike">
                <a:solidFill>
                  <a:srgbClr val="000000"/>
                </a:solidFill>
                <a:latin typeface="Calibri"/>
                <a:ea typeface="DejaVu Sans"/>
              </a:rPr>
              <a:t>https://www.raspberrypi.org/downloads/raspbian/</a:t>
            </a:r>
            <a:endParaRPr b="0" lang="fr-FR" sz="1200" spc="-1" strike="noStrike">
              <a:latin typeface="Arial"/>
            </a:endParaRPr>
          </a:p>
        </p:txBody>
      </p:sp>
      <p:pic>
        <p:nvPicPr>
          <p:cNvPr id="208" name="Image 131" descr=""/>
          <p:cNvPicPr/>
          <p:nvPr/>
        </p:nvPicPr>
        <p:blipFill>
          <a:blip r:embed="rId1"/>
          <a:stretch/>
        </p:blipFill>
        <p:spPr>
          <a:xfrm>
            <a:off x="5116320" y="4280040"/>
            <a:ext cx="5465160" cy="2249640"/>
          </a:xfrm>
          <a:prstGeom prst="rect">
            <a:avLst/>
          </a:prstGeom>
          <a:ln>
            <a:noFill/>
          </a:ln>
        </p:spPr>
      </p:pic>
      <p:pic>
        <p:nvPicPr>
          <p:cNvPr id="209" name="Image 132" descr=""/>
          <p:cNvPicPr/>
          <p:nvPr/>
        </p:nvPicPr>
        <p:blipFill>
          <a:blip r:embed="rId2"/>
          <a:stretch/>
        </p:blipFill>
        <p:spPr>
          <a:xfrm>
            <a:off x="5724000" y="2771280"/>
            <a:ext cx="1150200" cy="969840"/>
          </a:xfrm>
          <a:prstGeom prst="rect">
            <a:avLst/>
          </a:prstGeom>
          <a:ln>
            <a:noFill/>
          </a:ln>
        </p:spPr>
      </p:pic>
      <p:sp>
        <p:nvSpPr>
          <p:cNvPr id="210" name="CustomShape 5"/>
          <p:cNvSpPr/>
          <p:nvPr/>
        </p:nvSpPr>
        <p:spPr>
          <a:xfrm>
            <a:off x="1291680" y="4501800"/>
            <a:ext cx="374652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Calibri"/>
                <a:ea typeface="DejaVu Sans"/>
              </a:rPr>
              <a:t>Raspi-config</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Activation bus I2C</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Gestion de la langue</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Librairie graphique</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Clavier</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Réseau</a:t>
            </a:r>
            <a:endParaRPr b="0" lang="fr-FR" sz="1800" spc="-1" strike="noStrike">
              <a:latin typeface="Arial"/>
            </a:endParaRPr>
          </a:p>
          <a:p>
            <a:pPr marL="216000" indent="-214200">
              <a:lnSpc>
                <a:spcPct val="100000"/>
              </a:lnSpc>
              <a:buClr>
                <a:srgbClr val="000000"/>
              </a:buClr>
              <a:buSzPct val="45000"/>
              <a:buFont typeface="Wingdings" charset="2"/>
              <a:buChar char=""/>
            </a:pPr>
            <a:r>
              <a:rPr b="0" lang="fr-FR" sz="1800" spc="-1" strike="noStrike">
                <a:solidFill>
                  <a:srgbClr val="000000"/>
                </a:solidFill>
                <a:latin typeface="Calibri"/>
                <a:ea typeface="DejaVu Sans"/>
              </a:rPr>
              <a:t>Connexion sécurisé a distance</a:t>
            </a:r>
            <a:endParaRPr b="0" lang="fr-FR" sz="1800" spc="-1" strike="noStrike">
              <a:latin typeface="Arial"/>
            </a:endParaRPr>
          </a:p>
        </p:txBody>
      </p:sp>
      <p:pic>
        <p:nvPicPr>
          <p:cNvPr id="211" name="Image 6" descr=""/>
          <p:cNvPicPr/>
          <p:nvPr/>
        </p:nvPicPr>
        <p:blipFill>
          <a:blip r:embed="rId3"/>
          <a:stretch/>
        </p:blipFill>
        <p:spPr>
          <a:xfrm>
            <a:off x="1440000" y="1652040"/>
            <a:ext cx="3464280" cy="2597040"/>
          </a:xfrm>
          <a:prstGeom prst="rect">
            <a:avLst/>
          </a:prstGeom>
          <a:ln>
            <a:noFill/>
          </a:ln>
        </p:spPr>
      </p:pic>
      <p:sp>
        <p:nvSpPr>
          <p:cNvPr id="212" name="CustomShape 6"/>
          <p:cNvSpPr/>
          <p:nvPr/>
        </p:nvSpPr>
        <p:spPr>
          <a:xfrm>
            <a:off x="4944960" y="1508040"/>
            <a:ext cx="484524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Hardware</a:t>
            </a:r>
            <a:endParaRPr b="0" lang="fr-FR" sz="1800" spc="-1" strike="noStrike">
              <a:latin typeface="Arial"/>
            </a:endParaRPr>
          </a:p>
          <a:p>
            <a:pPr marL="285840" indent="-282600">
              <a:lnSpc>
                <a:spcPct val="100000"/>
              </a:lnSpc>
              <a:buClr>
                <a:srgbClr val="000000"/>
              </a:buClr>
              <a:buFont typeface="Arial"/>
              <a:buChar char="•"/>
            </a:pPr>
            <a:r>
              <a:rPr b="0" lang="fr-FR" sz="1800" spc="-1" strike="noStrike">
                <a:solidFill>
                  <a:srgbClr val="000000"/>
                </a:solidFill>
                <a:latin typeface="Arial"/>
                <a:ea typeface="DejaVu Sans"/>
              </a:rPr>
              <a:t>Choix I2C &gt; ISP, moins de câblage</a:t>
            </a:r>
            <a:endParaRPr b="0" lang="fr-FR" sz="1800" spc="-1" strike="noStrike">
              <a:latin typeface="Arial"/>
            </a:endParaRPr>
          </a:p>
          <a:p>
            <a:pPr marL="285840" indent="-282600">
              <a:lnSpc>
                <a:spcPct val="100000"/>
              </a:lnSpc>
              <a:buClr>
                <a:srgbClr val="000000"/>
              </a:buClr>
              <a:buFont typeface="Arial"/>
              <a:buChar char="•"/>
            </a:pPr>
            <a:r>
              <a:rPr b="0" lang="fr-FR" sz="1800" spc="-1" strike="noStrike">
                <a:solidFill>
                  <a:srgbClr val="000000"/>
                </a:solidFill>
                <a:latin typeface="Arial"/>
                <a:ea typeface="DejaVu Sans"/>
              </a:rPr>
              <a:t>Carte SD</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837720" y="-52200"/>
            <a:ext cx="1076364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Méthode de type cycle en V</a:t>
            </a:r>
            <a:endParaRPr b="0" lang="fr-FR" sz="4400" spc="-1" strike="noStrike">
              <a:latin typeface="Arial"/>
            </a:endParaRPr>
          </a:p>
        </p:txBody>
      </p:sp>
      <p:sp>
        <p:nvSpPr>
          <p:cNvPr id="214"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B966717-0895-44B0-BEB6-4F9345FCACBB}" type="slidenum">
              <a:rPr b="0" lang="fr-FR" sz="1200" spc="-1" strike="noStrike">
                <a:solidFill>
                  <a:srgbClr val="8b8b8b"/>
                </a:solidFill>
                <a:latin typeface="Calibri"/>
                <a:ea typeface="DejaVu Sans"/>
              </a:rPr>
              <a:t>6</a:t>
            </a:fld>
            <a:endParaRPr b="0" lang="fr-FR" sz="1200" spc="-1" strike="noStrike">
              <a:latin typeface="Arial"/>
            </a:endParaRPr>
          </a:p>
        </p:txBody>
      </p:sp>
      <p:pic>
        <p:nvPicPr>
          <p:cNvPr id="215" name="Image 138" descr=""/>
          <p:cNvPicPr/>
          <p:nvPr/>
        </p:nvPicPr>
        <p:blipFill>
          <a:blip r:embed="rId1"/>
          <a:stretch/>
        </p:blipFill>
        <p:spPr>
          <a:xfrm>
            <a:off x="1621440" y="1323360"/>
            <a:ext cx="9006480" cy="4548240"/>
          </a:xfrm>
          <a:prstGeom prst="rect">
            <a:avLst/>
          </a:prstGeom>
          <a:ln>
            <a:noFill/>
          </a:ln>
        </p:spPr>
      </p:pic>
      <p:sp>
        <p:nvSpPr>
          <p:cNvPr id="216" name="CustomShape 3"/>
          <p:cNvSpPr/>
          <p:nvPr/>
        </p:nvSpPr>
        <p:spPr>
          <a:xfrm>
            <a:off x="3551040" y="6585840"/>
            <a:ext cx="58093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fr-FR" sz="1400" spc="-1" strike="noStrike">
                <a:solidFill>
                  <a:srgbClr val="000000"/>
                </a:solidFill>
                <a:latin typeface="Calibri"/>
                <a:ea typeface="DejaVu Sans"/>
              </a:rPr>
              <a:t>https://fr.wikipedia.org/wiki/Cycle_de_developpement_(logiciel)</a:t>
            </a:r>
            <a:endParaRPr b="0" lang="fr-FR" sz="1400" spc="-1" strike="noStrike">
              <a:latin typeface="Arial"/>
            </a:endParaRPr>
          </a:p>
        </p:txBody>
      </p:sp>
      <p:sp>
        <p:nvSpPr>
          <p:cNvPr id="217" name="CustomShape 4"/>
          <p:cNvSpPr/>
          <p:nvPr/>
        </p:nvSpPr>
        <p:spPr>
          <a:xfrm>
            <a:off x="1378080" y="1270440"/>
            <a:ext cx="322200" cy="400356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18" name="CustomShape 5"/>
          <p:cNvSpPr/>
          <p:nvPr/>
        </p:nvSpPr>
        <p:spPr>
          <a:xfrm>
            <a:off x="-38160" y="2968560"/>
            <a:ext cx="1581480" cy="7002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000" spc="-1" strike="noStrike">
                <a:solidFill>
                  <a:srgbClr val="002060"/>
                </a:solidFill>
                <a:latin typeface="Arial"/>
                <a:ea typeface="DejaVu Sans"/>
              </a:rPr>
              <a:t>Conception</a:t>
            </a:r>
            <a:endParaRPr b="0" lang="fr-FR" sz="2000" spc="-1" strike="noStrike">
              <a:latin typeface="Arial"/>
            </a:endParaRPr>
          </a:p>
          <a:p>
            <a:pPr algn="ctr">
              <a:lnSpc>
                <a:spcPct val="100000"/>
              </a:lnSpc>
            </a:pPr>
            <a:r>
              <a:rPr b="1" lang="fr-FR" sz="2000" spc="-1" strike="noStrike">
                <a:solidFill>
                  <a:srgbClr val="002060"/>
                </a:solidFill>
                <a:latin typeface="Arial"/>
                <a:ea typeface="DejaVu Sans"/>
              </a:rPr>
              <a:t>(1)</a:t>
            </a:r>
            <a:endParaRPr b="0" lang="fr-FR" sz="2000" spc="-1" strike="noStrike">
              <a:latin typeface="Arial"/>
            </a:endParaRPr>
          </a:p>
        </p:txBody>
      </p:sp>
      <p:sp>
        <p:nvSpPr>
          <p:cNvPr id="219" name="CustomShape 6"/>
          <p:cNvSpPr/>
          <p:nvPr/>
        </p:nvSpPr>
        <p:spPr>
          <a:xfrm>
            <a:off x="9318240" y="5112360"/>
            <a:ext cx="1496160" cy="7002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000" spc="-1" strike="noStrike">
                <a:solidFill>
                  <a:srgbClr val="002060"/>
                </a:solidFill>
                <a:latin typeface="Arial"/>
                <a:ea typeface="DejaVu Sans"/>
              </a:rPr>
              <a:t>Intégration</a:t>
            </a:r>
            <a:endParaRPr b="0" lang="fr-FR" sz="2000" spc="-1" strike="noStrike">
              <a:latin typeface="Arial"/>
            </a:endParaRPr>
          </a:p>
          <a:p>
            <a:pPr algn="ctr">
              <a:lnSpc>
                <a:spcPct val="100000"/>
              </a:lnSpc>
            </a:pPr>
            <a:r>
              <a:rPr b="1" lang="fr-FR" sz="2000" spc="-1" strike="noStrike">
                <a:solidFill>
                  <a:srgbClr val="002060"/>
                </a:solidFill>
                <a:latin typeface="Arial"/>
                <a:ea typeface="DejaVu Sans"/>
              </a:rPr>
              <a:t>(2)</a:t>
            </a:r>
            <a:endParaRPr b="0" lang="fr-FR" sz="2000" spc="-1" strike="noStrike">
              <a:latin typeface="Arial"/>
            </a:endParaRPr>
          </a:p>
        </p:txBody>
      </p:sp>
      <p:sp>
        <p:nvSpPr>
          <p:cNvPr id="220" name="CustomShape 7"/>
          <p:cNvSpPr/>
          <p:nvPr/>
        </p:nvSpPr>
        <p:spPr>
          <a:xfrm>
            <a:off x="9038160" y="4240800"/>
            <a:ext cx="145440" cy="217476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21" name="CustomShape 8"/>
          <p:cNvSpPr/>
          <p:nvPr/>
        </p:nvSpPr>
        <p:spPr>
          <a:xfrm>
            <a:off x="10888920" y="2244600"/>
            <a:ext cx="1382040" cy="7002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2000" spc="-1" strike="noStrike">
                <a:solidFill>
                  <a:srgbClr val="002060"/>
                </a:solidFill>
                <a:latin typeface="Arial"/>
                <a:ea typeface="DejaVu Sans"/>
              </a:rPr>
              <a:t>Validation</a:t>
            </a:r>
            <a:endParaRPr b="0" lang="fr-FR" sz="2000" spc="-1" strike="noStrike">
              <a:latin typeface="Arial"/>
            </a:endParaRPr>
          </a:p>
          <a:p>
            <a:pPr algn="ctr">
              <a:lnSpc>
                <a:spcPct val="100000"/>
              </a:lnSpc>
            </a:pPr>
            <a:r>
              <a:rPr b="1" lang="fr-FR" sz="2000" spc="-1" strike="noStrike">
                <a:solidFill>
                  <a:srgbClr val="002060"/>
                </a:solidFill>
                <a:latin typeface="Arial"/>
                <a:ea typeface="DejaVu Sans"/>
              </a:rPr>
              <a:t>(3)</a:t>
            </a:r>
            <a:endParaRPr b="0" lang="fr-FR" sz="2000" spc="-1" strike="noStrike">
              <a:latin typeface="Arial"/>
            </a:endParaRPr>
          </a:p>
        </p:txBody>
      </p:sp>
      <p:sp>
        <p:nvSpPr>
          <p:cNvPr id="222" name="CustomShape 9"/>
          <p:cNvSpPr/>
          <p:nvPr/>
        </p:nvSpPr>
        <p:spPr>
          <a:xfrm>
            <a:off x="10840320" y="1253880"/>
            <a:ext cx="138600" cy="288072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837720" y="199800"/>
            <a:ext cx="10763640" cy="13222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fr-FR" sz="4400" spc="-1" strike="noStrike">
                <a:solidFill>
                  <a:srgbClr val="000000"/>
                </a:solidFill>
                <a:latin typeface="Calibri Light"/>
                <a:ea typeface="DejaVu Sans"/>
              </a:rPr>
              <a:t>Outils de la gestion de projet et du code</a:t>
            </a:r>
            <a:endParaRPr b="0" lang="fr-FR" sz="4400" spc="-1" strike="noStrike">
              <a:latin typeface="Arial"/>
            </a:endParaRPr>
          </a:p>
        </p:txBody>
      </p:sp>
      <p:sp>
        <p:nvSpPr>
          <p:cNvPr id="224" name="CustomShape 2"/>
          <p:cNvSpPr/>
          <p:nvPr/>
        </p:nvSpPr>
        <p:spPr>
          <a:xfrm>
            <a:off x="8610120" y="6356520"/>
            <a:ext cx="2739960" cy="3618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65A6993-6A1C-4591-AA33-41BF4FD927BC}" type="slidenum">
              <a:rPr b="0" lang="fr-FR" sz="1200" spc="-1" strike="noStrike">
                <a:solidFill>
                  <a:srgbClr val="8b8b8b"/>
                </a:solidFill>
                <a:latin typeface="Calibri"/>
                <a:ea typeface="DejaVu Sans"/>
              </a:rPr>
              <a:t>6</a:t>
            </a:fld>
            <a:endParaRPr b="0" lang="fr-FR" sz="1200" spc="-1" strike="noStrike">
              <a:latin typeface="Arial"/>
            </a:endParaRPr>
          </a:p>
        </p:txBody>
      </p:sp>
      <p:pic>
        <p:nvPicPr>
          <p:cNvPr id="225" name="Image 10" descr=""/>
          <p:cNvPicPr/>
          <p:nvPr/>
        </p:nvPicPr>
        <p:blipFill>
          <a:blip r:embed="rId1"/>
          <a:stretch/>
        </p:blipFill>
        <p:spPr>
          <a:xfrm>
            <a:off x="1876320" y="1436400"/>
            <a:ext cx="8082360" cy="4091040"/>
          </a:xfrm>
          <a:prstGeom prst="rect">
            <a:avLst/>
          </a:prstGeom>
          <a:ln>
            <a:noFill/>
          </a:ln>
        </p:spPr>
      </p:pic>
      <p:sp>
        <p:nvSpPr>
          <p:cNvPr id="226" name="CustomShape 3"/>
          <p:cNvSpPr/>
          <p:nvPr/>
        </p:nvSpPr>
        <p:spPr>
          <a:xfrm>
            <a:off x="1821960" y="1096200"/>
            <a:ext cx="891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fr-FR" sz="1800" spc="-1" strike="noStrike">
                <a:solidFill>
                  <a:srgbClr val="000000"/>
                </a:solidFill>
                <a:latin typeface="Calibri"/>
                <a:ea typeface="DejaVu Sans"/>
              </a:rPr>
              <a:t>Trello</a:t>
            </a:r>
            <a:endParaRPr b="0" lang="fr-FR" sz="1800" spc="-1" strike="noStrike">
              <a:latin typeface="Arial"/>
            </a:endParaRPr>
          </a:p>
        </p:txBody>
      </p:sp>
      <p:sp>
        <p:nvSpPr>
          <p:cNvPr id="227" name="CustomShape 4"/>
          <p:cNvSpPr/>
          <p:nvPr/>
        </p:nvSpPr>
        <p:spPr>
          <a:xfrm>
            <a:off x="1821960" y="5679000"/>
            <a:ext cx="33825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Agile Scrum</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Mêlée quotidienne</a:t>
            </a:r>
            <a:endParaRPr b="0" lang="fr-FR" sz="1800" spc="-1" strike="noStrike">
              <a:latin typeface="Arial"/>
            </a:endParaRPr>
          </a:p>
          <a:p>
            <a:pPr marL="285840" indent="-285480">
              <a:lnSpc>
                <a:spcPct val="100000"/>
              </a:lnSpc>
              <a:buClr>
                <a:srgbClr val="000000"/>
              </a:buClr>
              <a:buFont typeface="Arial"/>
              <a:buChar char="•"/>
            </a:pPr>
            <a:r>
              <a:rPr b="0" lang="fr-FR" sz="1800" spc="-1" strike="noStrike">
                <a:solidFill>
                  <a:srgbClr val="000000"/>
                </a:solidFill>
                <a:latin typeface="Arial"/>
                <a:ea typeface="DejaVu Sans"/>
              </a:rPr>
              <a:t>Priorisation des taches</a:t>
            </a:r>
            <a:endParaRPr b="0" lang="fr-FR" sz="1800" spc="-1" strike="noStrike">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2887</TotalTime>
  <Application>LibreOffice/6.1.5.2$Linux_X86_64 LibreOffice_project/10$Build-2</Application>
  <Words>1466</Words>
  <Paragraphs>297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2019-04-15T17:58:44Z</dcterms:created>
  <dc:creator>jerome lane</dc:creator>
  <dc:description/>
  <dc:language>fr-FR</dc:language>
  <cp:lastModifiedBy/>
  <dcterms:modified xsi:type="dcterms:W3CDTF">2019-04-30T13:49:09Z</dcterms:modified>
  <cp:revision>203</cp:revision>
  <dc:subject/>
  <dc:title>Projet Météo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9</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26</vt:i4>
  </property>
</Properties>
</file>